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82"/>
  </p:normalViewPr>
  <p:slideViewPr>
    <p:cSldViewPr snapToGrid="0">
      <p:cViewPr>
        <p:scale>
          <a:sx n="106" d="100"/>
          <a:sy n="106" d="100"/>
        </p:scale>
        <p:origin x="79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11/4/22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89;p1">
            <a:extLst>
              <a:ext uri="{FF2B5EF4-FFF2-40B4-BE49-F238E27FC236}">
                <a16:creationId xmlns:a16="http://schemas.microsoft.com/office/drawing/2014/main" id="{A1FDCCC5-4B36-44F1-30C8-547CCEBEBA65}"/>
              </a:ext>
            </a:extLst>
          </p:cNvPr>
          <p:cNvPicPr preferRelativeResize="0"/>
          <p:nvPr/>
        </p:nvPicPr>
        <p:blipFill rotWithShape="1">
          <a:blip r:embed="rId2">
            <a:alphaModFix/>
          </a:blip>
          <a:srcRect/>
          <a:stretch/>
        </p:blipFill>
        <p:spPr>
          <a:xfrm>
            <a:off x="1270708" y="453594"/>
            <a:ext cx="9389325" cy="1538491"/>
          </a:xfrm>
          <a:prstGeom prst="rect">
            <a:avLst/>
          </a:prstGeom>
          <a:noFill/>
          <a:ln>
            <a:noFill/>
          </a:ln>
        </p:spPr>
      </p:pic>
      <p:sp>
        <p:nvSpPr>
          <p:cNvPr id="4" name="TextBox 3">
            <a:extLst>
              <a:ext uri="{FF2B5EF4-FFF2-40B4-BE49-F238E27FC236}">
                <a16:creationId xmlns:a16="http://schemas.microsoft.com/office/drawing/2014/main" id="{C1F96B74-F755-59D3-C3E5-996D8CAAD4CD}"/>
              </a:ext>
            </a:extLst>
          </p:cNvPr>
          <p:cNvSpPr txBox="1"/>
          <p:nvPr/>
        </p:nvSpPr>
        <p:spPr>
          <a:xfrm>
            <a:off x="2351314" y="2588136"/>
            <a:ext cx="7968343" cy="646331"/>
          </a:xfrm>
          <a:prstGeom prst="rect">
            <a:avLst/>
          </a:prstGeom>
          <a:noFill/>
        </p:spPr>
        <p:txBody>
          <a:bodyPr wrap="square" rtlCol="0">
            <a:spAutoFit/>
          </a:bodyPr>
          <a:lstStyle/>
          <a:p>
            <a:r>
              <a:rPr lang="en-US" sz="3600" dirty="0">
                <a:latin typeface="ACADEMY ENGRAVED LET PLAIN:1.0" panose="02000000000000000000" pitchFamily="2" charset="0"/>
              </a:rPr>
              <a:t>STUDENT RESULT PUBLICATION</a:t>
            </a:r>
          </a:p>
        </p:txBody>
      </p:sp>
      <p:sp>
        <p:nvSpPr>
          <p:cNvPr id="6" name="TextBox 5">
            <a:extLst>
              <a:ext uri="{FF2B5EF4-FFF2-40B4-BE49-F238E27FC236}">
                <a16:creationId xmlns:a16="http://schemas.microsoft.com/office/drawing/2014/main" id="{1E7FEA55-B4B9-E690-E4F6-982A267B4150}"/>
              </a:ext>
            </a:extLst>
          </p:cNvPr>
          <p:cNvSpPr txBox="1"/>
          <p:nvPr/>
        </p:nvSpPr>
        <p:spPr>
          <a:xfrm>
            <a:off x="3045279" y="3818223"/>
            <a:ext cx="6101442" cy="1200329"/>
          </a:xfrm>
          <a:prstGeom prst="rect">
            <a:avLst/>
          </a:prstGeom>
          <a:noFill/>
        </p:spPr>
        <p:txBody>
          <a:bodyPr wrap="square">
            <a:spAutoFit/>
          </a:bodyPr>
          <a:lstStyle/>
          <a:p>
            <a:pPr algn="ctr"/>
            <a:r>
              <a:rPr lang="en-AE" b="1">
                <a:latin typeface="Al Tarikh" pitchFamily="2" charset="-78"/>
                <a:cs typeface="Al Tarikh" pitchFamily="2" charset="-78"/>
              </a:rPr>
              <a:t>Project Supervisor:</a:t>
            </a:r>
            <a:r>
              <a:rPr lang="en-US" b="1" dirty="0">
                <a:latin typeface="Al Tarikh" pitchFamily="2" charset="-78"/>
                <a:cs typeface="Al Tarikh" pitchFamily="2" charset="-78"/>
              </a:rPr>
              <a:t> MS.R.YOGITHA</a:t>
            </a:r>
            <a:endParaRPr lang="en-AE" b="1">
              <a:latin typeface="Al Tarikh" pitchFamily="2" charset="-78"/>
              <a:cs typeface="Al Tarikh" pitchFamily="2" charset="-78"/>
            </a:endParaRPr>
          </a:p>
          <a:p>
            <a:pPr algn="ctr"/>
            <a:r>
              <a:rPr lang="en-US" b="1" dirty="0">
                <a:latin typeface="Al Tarikh" pitchFamily="2" charset="-78"/>
                <a:cs typeface="Al Tarikh" pitchFamily="2" charset="-78"/>
              </a:rPr>
              <a:t>S</a:t>
            </a:r>
            <a:r>
              <a:rPr lang="en-AE" b="1">
                <a:latin typeface="Al Tarikh" pitchFamily="2" charset="-78"/>
                <a:cs typeface="Al Tarikh" pitchFamily="2" charset="-78"/>
              </a:rPr>
              <a:t>tudent name:</a:t>
            </a:r>
            <a:r>
              <a:rPr lang="en-US" b="1" dirty="0">
                <a:latin typeface="Al Tarikh" pitchFamily="2" charset="-78"/>
                <a:cs typeface="Al Tarikh" pitchFamily="2" charset="-78"/>
              </a:rPr>
              <a:t>KARRI VISHNU SAI RAMA REDDY</a:t>
            </a:r>
            <a:endParaRPr lang="en-AE" b="1">
              <a:latin typeface="Al Tarikh" pitchFamily="2" charset="-78"/>
              <a:cs typeface="Al Tarikh" pitchFamily="2" charset="-78"/>
            </a:endParaRPr>
          </a:p>
          <a:p>
            <a:pPr algn="ctr"/>
            <a:r>
              <a:rPr lang="en-AE" b="1">
                <a:latin typeface="Al Tarikh" pitchFamily="2" charset="-78"/>
                <a:cs typeface="Al Tarikh" pitchFamily="2" charset="-78"/>
              </a:rPr>
              <a:t>Reg.No:</a:t>
            </a:r>
            <a:r>
              <a:rPr lang="en-US" b="1" dirty="0">
                <a:latin typeface="Al Tarikh" pitchFamily="2" charset="-78"/>
                <a:cs typeface="Al Tarikh" pitchFamily="2" charset="-78"/>
              </a:rPr>
              <a:t>40110552</a:t>
            </a:r>
            <a:endParaRPr lang="en-AE" b="1">
              <a:latin typeface="Al Tarikh" pitchFamily="2" charset="-78"/>
              <a:cs typeface="Al Tarikh" pitchFamily="2" charset="-78"/>
            </a:endParaRPr>
          </a:p>
          <a:p>
            <a:endParaRPr lang="en-US" dirty="0"/>
          </a:p>
        </p:txBody>
      </p:sp>
    </p:spTree>
    <p:extLst>
      <p:ext uri="{BB962C8B-B14F-4D97-AF65-F5344CB8AC3E}">
        <p14:creationId xmlns:p14="http://schemas.microsoft.com/office/powerpoint/2010/main" val="259992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A2AE3C-8542-25B6-7D68-AD4E3ED4A305}"/>
              </a:ext>
            </a:extLst>
          </p:cNvPr>
          <p:cNvSpPr txBox="1"/>
          <p:nvPr/>
        </p:nvSpPr>
        <p:spPr>
          <a:xfrm>
            <a:off x="788068" y="317211"/>
            <a:ext cx="6100010" cy="584775"/>
          </a:xfrm>
          <a:prstGeom prst="rect">
            <a:avLst/>
          </a:prstGeom>
          <a:noFill/>
        </p:spPr>
        <p:txBody>
          <a:bodyPr wrap="square">
            <a:spAutoFit/>
          </a:bodyPr>
          <a:lstStyle/>
          <a:p>
            <a:r>
              <a:rPr lang="en-US" sz="3200" b="1" u="sng" dirty="0">
                <a:latin typeface="Calibri Light" panose="020F0302020204030204" pitchFamily="34" charset="0"/>
                <a:cs typeface="Calibri Light" panose="020F0302020204030204" pitchFamily="34" charset="0"/>
              </a:rPr>
              <a:t>Admin Database</a:t>
            </a:r>
            <a:endParaRPr lang="en-US" sz="3200" dirty="0"/>
          </a:p>
        </p:txBody>
      </p:sp>
      <p:sp>
        <p:nvSpPr>
          <p:cNvPr id="4" name="Right Arrow 3">
            <a:extLst>
              <a:ext uri="{FF2B5EF4-FFF2-40B4-BE49-F238E27FC236}">
                <a16:creationId xmlns:a16="http://schemas.microsoft.com/office/drawing/2014/main" id="{9F988BD9-0657-5B8A-A3D5-13F0BE0D1EC6}"/>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5269C69-4F2F-E52D-AC9F-25CC66FDCF5E}"/>
              </a:ext>
            </a:extLst>
          </p:cNvPr>
          <p:cNvPicPr>
            <a:picLocks noChangeAspect="1"/>
          </p:cNvPicPr>
          <p:nvPr/>
        </p:nvPicPr>
        <p:blipFill>
          <a:blip r:embed="rId2"/>
          <a:stretch>
            <a:fillRect/>
          </a:stretch>
        </p:blipFill>
        <p:spPr>
          <a:xfrm>
            <a:off x="1395663" y="1504817"/>
            <a:ext cx="7772400" cy="3848365"/>
          </a:xfrm>
          <a:prstGeom prst="rect">
            <a:avLst/>
          </a:prstGeom>
        </p:spPr>
      </p:pic>
    </p:spTree>
    <p:extLst>
      <p:ext uri="{BB962C8B-B14F-4D97-AF65-F5344CB8AC3E}">
        <p14:creationId xmlns:p14="http://schemas.microsoft.com/office/powerpoint/2010/main" val="2485463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F1500D-CA14-78EF-757E-77ABB6069DB8}"/>
              </a:ext>
            </a:extLst>
          </p:cNvPr>
          <p:cNvSpPr txBox="1"/>
          <p:nvPr/>
        </p:nvSpPr>
        <p:spPr>
          <a:xfrm>
            <a:off x="848226" y="317211"/>
            <a:ext cx="6100010" cy="584775"/>
          </a:xfrm>
          <a:prstGeom prst="rect">
            <a:avLst/>
          </a:prstGeom>
          <a:noFill/>
        </p:spPr>
        <p:txBody>
          <a:bodyPr wrap="square">
            <a:spAutoFit/>
          </a:bodyPr>
          <a:lstStyle/>
          <a:p>
            <a:r>
              <a:rPr lang="en-US" sz="3200" b="1" u="sng" dirty="0">
                <a:latin typeface="Calibri Light" panose="020F0302020204030204" pitchFamily="34" charset="0"/>
                <a:cs typeface="Calibri Light" panose="020F0302020204030204" pitchFamily="34" charset="0"/>
              </a:rPr>
              <a:t>Admin Dashboard</a:t>
            </a:r>
            <a:endParaRPr lang="en-US" sz="3200" dirty="0"/>
          </a:p>
        </p:txBody>
      </p:sp>
      <p:sp>
        <p:nvSpPr>
          <p:cNvPr id="4" name="Right Arrow 3">
            <a:extLst>
              <a:ext uri="{FF2B5EF4-FFF2-40B4-BE49-F238E27FC236}">
                <a16:creationId xmlns:a16="http://schemas.microsoft.com/office/drawing/2014/main" id="{33587762-F6EE-6BB7-C0C1-7CF1BCFC0FA3}"/>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31F1DA-5B4A-E90D-95B2-170A1581AD40}"/>
              </a:ext>
            </a:extLst>
          </p:cNvPr>
          <p:cNvPicPr>
            <a:picLocks noChangeAspect="1"/>
          </p:cNvPicPr>
          <p:nvPr/>
        </p:nvPicPr>
        <p:blipFill>
          <a:blip r:embed="rId2"/>
          <a:stretch>
            <a:fillRect/>
          </a:stretch>
        </p:blipFill>
        <p:spPr>
          <a:xfrm>
            <a:off x="1515979" y="1722075"/>
            <a:ext cx="7772400" cy="3848417"/>
          </a:xfrm>
          <a:prstGeom prst="rect">
            <a:avLst/>
          </a:prstGeom>
        </p:spPr>
      </p:pic>
    </p:spTree>
    <p:extLst>
      <p:ext uri="{BB962C8B-B14F-4D97-AF65-F5344CB8AC3E}">
        <p14:creationId xmlns:p14="http://schemas.microsoft.com/office/powerpoint/2010/main" val="364002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6A3D8CB3-AC9D-7F87-6F45-665BB9A0C251}"/>
              </a:ext>
            </a:extLst>
          </p:cNvPr>
          <p:cNvSpPr/>
          <p:nvPr/>
        </p:nvSpPr>
        <p:spPr>
          <a:xfrm>
            <a:off x="158702" y="363239"/>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 name="TextBox 2">
            <a:extLst>
              <a:ext uri="{FF2B5EF4-FFF2-40B4-BE49-F238E27FC236}">
                <a16:creationId xmlns:a16="http://schemas.microsoft.com/office/drawing/2014/main" id="{EA395736-2C7C-A7F3-1705-E76C90E474DB}"/>
              </a:ext>
            </a:extLst>
          </p:cNvPr>
          <p:cNvSpPr txBox="1"/>
          <p:nvPr/>
        </p:nvSpPr>
        <p:spPr>
          <a:xfrm>
            <a:off x="745959" y="230892"/>
            <a:ext cx="5690937" cy="584775"/>
          </a:xfrm>
          <a:prstGeom prst="rect">
            <a:avLst/>
          </a:prstGeom>
          <a:noFill/>
        </p:spPr>
        <p:txBody>
          <a:bodyPr wrap="square" rtlCol="0">
            <a:spAutoFit/>
          </a:bodyPr>
          <a:lstStyle/>
          <a:p>
            <a:r>
              <a:rPr lang="en-US" sz="3200" dirty="0"/>
              <a:t>Admin Add The Classes</a:t>
            </a:r>
          </a:p>
        </p:txBody>
      </p:sp>
      <p:pic>
        <p:nvPicPr>
          <p:cNvPr id="5" name="Picture 4">
            <a:extLst>
              <a:ext uri="{FF2B5EF4-FFF2-40B4-BE49-F238E27FC236}">
                <a16:creationId xmlns:a16="http://schemas.microsoft.com/office/drawing/2014/main" id="{0BE99F51-64A5-6C7B-F715-BBC6BA040D62}"/>
              </a:ext>
            </a:extLst>
          </p:cNvPr>
          <p:cNvPicPr>
            <a:picLocks noChangeAspect="1"/>
          </p:cNvPicPr>
          <p:nvPr/>
        </p:nvPicPr>
        <p:blipFill>
          <a:blip r:embed="rId2"/>
          <a:stretch>
            <a:fillRect/>
          </a:stretch>
        </p:blipFill>
        <p:spPr>
          <a:xfrm>
            <a:off x="1672390" y="1508855"/>
            <a:ext cx="7772400" cy="3840289"/>
          </a:xfrm>
          <a:prstGeom prst="rect">
            <a:avLst/>
          </a:prstGeom>
        </p:spPr>
      </p:pic>
    </p:spTree>
    <p:extLst>
      <p:ext uri="{BB962C8B-B14F-4D97-AF65-F5344CB8AC3E}">
        <p14:creationId xmlns:p14="http://schemas.microsoft.com/office/powerpoint/2010/main" val="320991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037C045C-1D4A-A890-4186-41BC79EF5330}"/>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D306529-38E5-6A31-CF24-51CCAA1668D1}"/>
              </a:ext>
            </a:extLst>
          </p:cNvPr>
          <p:cNvSpPr txBox="1"/>
          <p:nvPr/>
        </p:nvSpPr>
        <p:spPr>
          <a:xfrm>
            <a:off x="757989" y="317211"/>
            <a:ext cx="5775157" cy="584775"/>
          </a:xfrm>
          <a:prstGeom prst="rect">
            <a:avLst/>
          </a:prstGeom>
          <a:noFill/>
        </p:spPr>
        <p:txBody>
          <a:bodyPr wrap="square" rtlCol="0">
            <a:spAutoFit/>
          </a:bodyPr>
          <a:lstStyle/>
          <a:p>
            <a:r>
              <a:rPr lang="en-US" sz="3200" dirty="0"/>
              <a:t>Admin Manages The Classes</a:t>
            </a:r>
          </a:p>
        </p:txBody>
      </p:sp>
      <p:pic>
        <p:nvPicPr>
          <p:cNvPr id="5" name="Picture 4">
            <a:extLst>
              <a:ext uri="{FF2B5EF4-FFF2-40B4-BE49-F238E27FC236}">
                <a16:creationId xmlns:a16="http://schemas.microsoft.com/office/drawing/2014/main" id="{1EA7E3D8-084E-E468-FC55-CB51770B8C51}"/>
              </a:ext>
            </a:extLst>
          </p:cNvPr>
          <p:cNvPicPr>
            <a:picLocks noChangeAspect="1"/>
          </p:cNvPicPr>
          <p:nvPr/>
        </p:nvPicPr>
        <p:blipFill>
          <a:blip r:embed="rId2"/>
          <a:stretch>
            <a:fillRect/>
          </a:stretch>
        </p:blipFill>
        <p:spPr>
          <a:xfrm>
            <a:off x="2009274" y="1515586"/>
            <a:ext cx="7772400" cy="3826827"/>
          </a:xfrm>
          <a:prstGeom prst="rect">
            <a:avLst/>
          </a:prstGeom>
        </p:spPr>
      </p:pic>
    </p:spTree>
    <p:extLst>
      <p:ext uri="{BB962C8B-B14F-4D97-AF65-F5344CB8AC3E}">
        <p14:creationId xmlns:p14="http://schemas.microsoft.com/office/powerpoint/2010/main" val="1913261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B38E8A06-143A-42BA-E005-7C7127B53214}"/>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938CCB9-D03B-6338-4F18-E7EFE64007A8}"/>
              </a:ext>
            </a:extLst>
          </p:cNvPr>
          <p:cNvPicPr>
            <a:picLocks noChangeAspect="1"/>
          </p:cNvPicPr>
          <p:nvPr/>
        </p:nvPicPr>
        <p:blipFill>
          <a:blip r:embed="rId2"/>
          <a:stretch>
            <a:fillRect/>
          </a:stretch>
        </p:blipFill>
        <p:spPr>
          <a:xfrm>
            <a:off x="1431758" y="1526381"/>
            <a:ext cx="7772400" cy="3805237"/>
          </a:xfrm>
          <a:prstGeom prst="rect">
            <a:avLst/>
          </a:prstGeom>
        </p:spPr>
      </p:pic>
      <p:sp>
        <p:nvSpPr>
          <p:cNvPr id="5" name="TextBox 4">
            <a:extLst>
              <a:ext uri="{FF2B5EF4-FFF2-40B4-BE49-F238E27FC236}">
                <a16:creationId xmlns:a16="http://schemas.microsoft.com/office/drawing/2014/main" id="{EE11324A-EC3C-27C8-E384-450F1B2601D8}"/>
              </a:ext>
            </a:extLst>
          </p:cNvPr>
          <p:cNvSpPr txBox="1"/>
          <p:nvPr/>
        </p:nvSpPr>
        <p:spPr>
          <a:xfrm>
            <a:off x="818147" y="317211"/>
            <a:ext cx="5277853" cy="584775"/>
          </a:xfrm>
          <a:prstGeom prst="rect">
            <a:avLst/>
          </a:prstGeom>
          <a:noFill/>
        </p:spPr>
        <p:txBody>
          <a:bodyPr wrap="square" rtlCol="0">
            <a:spAutoFit/>
          </a:bodyPr>
          <a:lstStyle/>
          <a:p>
            <a:r>
              <a:rPr lang="en-US" sz="3200" dirty="0"/>
              <a:t>Admin Add The Students</a:t>
            </a:r>
          </a:p>
        </p:txBody>
      </p:sp>
    </p:spTree>
    <p:extLst>
      <p:ext uri="{BB962C8B-B14F-4D97-AF65-F5344CB8AC3E}">
        <p14:creationId xmlns:p14="http://schemas.microsoft.com/office/powerpoint/2010/main" val="1303350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F701ECF3-7D62-EA30-419F-351F978C22A8}"/>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93A89F4-4768-1DF9-07E3-28F287B8CB91}"/>
              </a:ext>
            </a:extLst>
          </p:cNvPr>
          <p:cNvPicPr>
            <a:picLocks noChangeAspect="1"/>
          </p:cNvPicPr>
          <p:nvPr/>
        </p:nvPicPr>
        <p:blipFill>
          <a:blip r:embed="rId2"/>
          <a:stretch>
            <a:fillRect/>
          </a:stretch>
        </p:blipFill>
        <p:spPr>
          <a:xfrm>
            <a:off x="2209800" y="1807633"/>
            <a:ext cx="7772400" cy="3816032"/>
          </a:xfrm>
          <a:prstGeom prst="rect">
            <a:avLst/>
          </a:prstGeom>
        </p:spPr>
      </p:pic>
      <p:sp>
        <p:nvSpPr>
          <p:cNvPr id="5" name="TextBox 4">
            <a:extLst>
              <a:ext uri="{FF2B5EF4-FFF2-40B4-BE49-F238E27FC236}">
                <a16:creationId xmlns:a16="http://schemas.microsoft.com/office/drawing/2014/main" id="{B721C465-F941-6549-6C1A-3A57066D7A92}"/>
              </a:ext>
            </a:extLst>
          </p:cNvPr>
          <p:cNvSpPr txBox="1"/>
          <p:nvPr/>
        </p:nvSpPr>
        <p:spPr>
          <a:xfrm>
            <a:off x="818148" y="317211"/>
            <a:ext cx="6051884" cy="584775"/>
          </a:xfrm>
          <a:prstGeom prst="rect">
            <a:avLst/>
          </a:prstGeom>
          <a:noFill/>
        </p:spPr>
        <p:txBody>
          <a:bodyPr wrap="square" rtlCol="0">
            <a:spAutoFit/>
          </a:bodyPr>
          <a:lstStyle/>
          <a:p>
            <a:r>
              <a:rPr lang="en-US" sz="3200" dirty="0"/>
              <a:t>Admin Manages The Students</a:t>
            </a:r>
          </a:p>
        </p:txBody>
      </p:sp>
    </p:spTree>
    <p:extLst>
      <p:ext uri="{BB962C8B-B14F-4D97-AF65-F5344CB8AC3E}">
        <p14:creationId xmlns:p14="http://schemas.microsoft.com/office/powerpoint/2010/main" val="3196962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0DF35F23-6480-D7BC-F56C-8550550A4EB2}"/>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96BAD7-6587-0BEF-0BCD-EA5F0465E235}"/>
              </a:ext>
            </a:extLst>
          </p:cNvPr>
          <p:cNvPicPr>
            <a:picLocks noChangeAspect="1"/>
          </p:cNvPicPr>
          <p:nvPr/>
        </p:nvPicPr>
        <p:blipFill>
          <a:blip r:embed="rId2"/>
          <a:stretch>
            <a:fillRect/>
          </a:stretch>
        </p:blipFill>
        <p:spPr>
          <a:xfrm>
            <a:off x="2209800" y="1763071"/>
            <a:ext cx="7772400" cy="3826827"/>
          </a:xfrm>
          <a:prstGeom prst="rect">
            <a:avLst/>
          </a:prstGeom>
        </p:spPr>
      </p:pic>
      <p:sp>
        <p:nvSpPr>
          <p:cNvPr id="5" name="TextBox 4">
            <a:extLst>
              <a:ext uri="{FF2B5EF4-FFF2-40B4-BE49-F238E27FC236}">
                <a16:creationId xmlns:a16="http://schemas.microsoft.com/office/drawing/2014/main" id="{DFF62399-2115-F751-033F-562B7B2651B9}"/>
              </a:ext>
            </a:extLst>
          </p:cNvPr>
          <p:cNvSpPr txBox="1"/>
          <p:nvPr/>
        </p:nvSpPr>
        <p:spPr>
          <a:xfrm>
            <a:off x="631371" y="317211"/>
            <a:ext cx="7315200" cy="584775"/>
          </a:xfrm>
          <a:prstGeom prst="rect">
            <a:avLst/>
          </a:prstGeom>
          <a:noFill/>
        </p:spPr>
        <p:txBody>
          <a:bodyPr wrap="square" rtlCol="0">
            <a:spAutoFit/>
          </a:bodyPr>
          <a:lstStyle/>
          <a:p>
            <a:r>
              <a:rPr lang="en-US" sz="3200" dirty="0"/>
              <a:t>Admin Add The Students Results</a:t>
            </a:r>
          </a:p>
        </p:txBody>
      </p:sp>
    </p:spTree>
    <p:extLst>
      <p:ext uri="{BB962C8B-B14F-4D97-AF65-F5344CB8AC3E}">
        <p14:creationId xmlns:p14="http://schemas.microsoft.com/office/powerpoint/2010/main" val="165628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23C67358-6094-75DE-679C-AC76CE4871E0}"/>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572BF8-94CC-3FDF-6455-4C1B63D6D776}"/>
              </a:ext>
            </a:extLst>
          </p:cNvPr>
          <p:cNvPicPr>
            <a:picLocks noChangeAspect="1"/>
          </p:cNvPicPr>
          <p:nvPr/>
        </p:nvPicPr>
        <p:blipFill>
          <a:blip r:embed="rId2"/>
          <a:stretch>
            <a:fillRect/>
          </a:stretch>
        </p:blipFill>
        <p:spPr>
          <a:xfrm>
            <a:off x="2101515" y="1921055"/>
            <a:ext cx="7772400" cy="3840161"/>
          </a:xfrm>
          <a:prstGeom prst="rect">
            <a:avLst/>
          </a:prstGeom>
        </p:spPr>
      </p:pic>
      <p:sp>
        <p:nvSpPr>
          <p:cNvPr id="6" name="TextBox 5">
            <a:extLst>
              <a:ext uri="{FF2B5EF4-FFF2-40B4-BE49-F238E27FC236}">
                <a16:creationId xmlns:a16="http://schemas.microsoft.com/office/drawing/2014/main" id="{3597C1C3-0AE2-0025-460C-34B34E21F200}"/>
              </a:ext>
            </a:extLst>
          </p:cNvPr>
          <p:cNvSpPr txBox="1"/>
          <p:nvPr/>
        </p:nvSpPr>
        <p:spPr>
          <a:xfrm>
            <a:off x="782053" y="317211"/>
            <a:ext cx="5313947" cy="584775"/>
          </a:xfrm>
          <a:prstGeom prst="rect">
            <a:avLst/>
          </a:prstGeom>
          <a:noFill/>
        </p:spPr>
        <p:txBody>
          <a:bodyPr wrap="square" rtlCol="0">
            <a:spAutoFit/>
          </a:bodyPr>
          <a:lstStyle/>
          <a:p>
            <a:r>
              <a:rPr lang="en-US" sz="3200" dirty="0"/>
              <a:t>Student Result Dashboard</a:t>
            </a:r>
          </a:p>
        </p:txBody>
      </p:sp>
    </p:spTree>
    <p:extLst>
      <p:ext uri="{BB962C8B-B14F-4D97-AF65-F5344CB8AC3E}">
        <p14:creationId xmlns:p14="http://schemas.microsoft.com/office/powerpoint/2010/main" val="1172598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FF436AD4-81D4-3DEF-6B25-90775D572EC6}"/>
              </a:ext>
            </a:extLst>
          </p:cNvPr>
          <p:cNvSpPr/>
          <p:nvPr/>
        </p:nvSpPr>
        <p:spPr>
          <a:xfrm>
            <a:off x="276726" y="613610"/>
            <a:ext cx="517358" cy="324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647733-1E77-043D-2AAC-304A3E11B0C6}"/>
              </a:ext>
            </a:extLst>
          </p:cNvPr>
          <p:cNvSpPr txBox="1"/>
          <p:nvPr/>
        </p:nvSpPr>
        <p:spPr>
          <a:xfrm>
            <a:off x="992605" y="483648"/>
            <a:ext cx="6100010" cy="584775"/>
          </a:xfrm>
          <a:prstGeom prst="rect">
            <a:avLst/>
          </a:prstGeom>
          <a:noFill/>
        </p:spPr>
        <p:txBody>
          <a:bodyPr wrap="square">
            <a:spAutoFit/>
          </a:bodyPr>
          <a:lstStyle/>
          <a:p>
            <a:r>
              <a:rPr lang="en-US" sz="3200" dirty="0"/>
              <a:t>Result and Conclusion</a:t>
            </a:r>
          </a:p>
        </p:txBody>
      </p:sp>
      <p:sp>
        <p:nvSpPr>
          <p:cNvPr id="6" name="TextBox 5">
            <a:extLst>
              <a:ext uri="{FF2B5EF4-FFF2-40B4-BE49-F238E27FC236}">
                <a16:creationId xmlns:a16="http://schemas.microsoft.com/office/drawing/2014/main" id="{E0CF7006-E12D-242D-9EF4-874D5A6590C4}"/>
              </a:ext>
            </a:extLst>
          </p:cNvPr>
          <p:cNvSpPr txBox="1"/>
          <p:nvPr/>
        </p:nvSpPr>
        <p:spPr>
          <a:xfrm>
            <a:off x="1262743" y="1473056"/>
            <a:ext cx="7724846" cy="3416320"/>
          </a:xfrm>
          <a:prstGeom prst="rect">
            <a:avLst/>
          </a:prstGeom>
          <a:noFill/>
        </p:spPr>
        <p:txBody>
          <a:bodyPr wrap="square">
            <a:spAutoFit/>
          </a:bodyPr>
          <a:lstStyle/>
          <a:p>
            <a:r>
              <a:rPr lang="en-IN" dirty="0">
                <a:effectLst/>
                <a:latin typeface="Arial" panose="020B0604020202020204" pitchFamily="34" charset="0"/>
              </a:rPr>
              <a:t>In conclusion, this Paper introduces a software program that can store and process student scores at the tick of a one key and present the result in the needed format. Its features have enabling the flawless enrollment, reduced cost and computer-time student results, faster production of term results for each classes and enabling faculties and administrators/admins to view all classroom term results on a single sheet which is broadsheet and summary of results for the all class, the application is very easy to use, moderately secure and enforces data integrity resulting from the use of a related database management system(DBMS). Properly implemented software design will solve problems associated with the analysis of student outcomes in educational institutions by setting up an effective computerized data processing system. </a:t>
            </a:r>
          </a:p>
        </p:txBody>
      </p:sp>
      <p:sp>
        <p:nvSpPr>
          <p:cNvPr id="7" name="Right Arrow 6">
            <a:extLst>
              <a:ext uri="{FF2B5EF4-FFF2-40B4-BE49-F238E27FC236}">
                <a16:creationId xmlns:a16="http://schemas.microsoft.com/office/drawing/2014/main" id="{E94F7C4E-312A-8B42-F0A7-078A4B9472C6}"/>
              </a:ext>
            </a:extLst>
          </p:cNvPr>
          <p:cNvSpPr/>
          <p:nvPr/>
        </p:nvSpPr>
        <p:spPr>
          <a:xfrm>
            <a:off x="699836" y="1559808"/>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1C303C37-83B9-BC66-B4D7-B8D939BB4D22}"/>
              </a:ext>
            </a:extLst>
          </p:cNvPr>
          <p:cNvSpPr/>
          <p:nvPr/>
        </p:nvSpPr>
        <p:spPr>
          <a:xfrm>
            <a:off x="1485899" y="5269880"/>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7A576F83-9690-A37B-8E30-F391ED986567}"/>
              </a:ext>
            </a:extLst>
          </p:cNvPr>
          <p:cNvSpPr/>
          <p:nvPr/>
        </p:nvSpPr>
        <p:spPr>
          <a:xfrm>
            <a:off x="1485899" y="4889376"/>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DF0B143-230D-490C-3402-AE7198A44EA7}"/>
              </a:ext>
            </a:extLst>
          </p:cNvPr>
          <p:cNvSpPr txBox="1"/>
          <p:nvPr/>
        </p:nvSpPr>
        <p:spPr>
          <a:xfrm>
            <a:off x="1945676" y="4819774"/>
            <a:ext cx="1503948" cy="369332"/>
          </a:xfrm>
          <a:prstGeom prst="rect">
            <a:avLst/>
          </a:prstGeom>
          <a:noFill/>
        </p:spPr>
        <p:txBody>
          <a:bodyPr wrap="square" rtlCol="0">
            <a:spAutoFit/>
          </a:bodyPr>
          <a:lstStyle/>
          <a:p>
            <a:r>
              <a:rPr lang="en-US" dirty="0"/>
              <a:t>Speed</a:t>
            </a:r>
          </a:p>
        </p:txBody>
      </p:sp>
      <p:sp>
        <p:nvSpPr>
          <p:cNvPr id="15" name="TextBox 14">
            <a:extLst>
              <a:ext uri="{FF2B5EF4-FFF2-40B4-BE49-F238E27FC236}">
                <a16:creationId xmlns:a16="http://schemas.microsoft.com/office/drawing/2014/main" id="{E7473059-88FA-1E54-2EC6-9488D28A655E}"/>
              </a:ext>
            </a:extLst>
          </p:cNvPr>
          <p:cNvSpPr txBox="1"/>
          <p:nvPr/>
        </p:nvSpPr>
        <p:spPr>
          <a:xfrm>
            <a:off x="1945676" y="5213169"/>
            <a:ext cx="2322095" cy="369332"/>
          </a:xfrm>
          <a:prstGeom prst="rect">
            <a:avLst/>
          </a:prstGeom>
          <a:noFill/>
        </p:spPr>
        <p:txBody>
          <a:bodyPr wrap="square" rtlCol="0">
            <a:spAutoFit/>
          </a:bodyPr>
          <a:lstStyle/>
          <a:p>
            <a:r>
              <a:rPr lang="en-US" dirty="0"/>
              <a:t>Simplicity</a:t>
            </a:r>
          </a:p>
        </p:txBody>
      </p:sp>
    </p:spTree>
    <p:extLst>
      <p:ext uri="{BB962C8B-B14F-4D97-AF65-F5344CB8AC3E}">
        <p14:creationId xmlns:p14="http://schemas.microsoft.com/office/powerpoint/2010/main" val="1512527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CD14787C-7EFF-9C51-56E3-0A414A752F8C}"/>
              </a:ext>
            </a:extLst>
          </p:cNvPr>
          <p:cNvSpPr/>
          <p:nvPr/>
        </p:nvSpPr>
        <p:spPr>
          <a:xfrm>
            <a:off x="264695" y="782053"/>
            <a:ext cx="481263" cy="3128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227D0E1-A19E-A20C-6626-2D7A65FDA50B}"/>
              </a:ext>
            </a:extLst>
          </p:cNvPr>
          <p:cNvSpPr txBox="1"/>
          <p:nvPr/>
        </p:nvSpPr>
        <p:spPr>
          <a:xfrm>
            <a:off x="944478" y="646075"/>
            <a:ext cx="6100010" cy="584775"/>
          </a:xfrm>
          <a:prstGeom prst="rect">
            <a:avLst/>
          </a:prstGeom>
          <a:noFill/>
        </p:spPr>
        <p:txBody>
          <a:bodyPr wrap="square">
            <a:spAutoFit/>
          </a:bodyPr>
          <a:lstStyle/>
          <a:p>
            <a:r>
              <a:rPr lang="en-AE" sz="3200" b="1" u="sng">
                <a:latin typeface="Calibri Light" panose="020F0302020204030204" pitchFamily="34" charset="0"/>
                <a:cs typeface="Calibri Light" panose="020F0302020204030204" pitchFamily="34" charset="0"/>
              </a:rPr>
              <a:t>Reference</a:t>
            </a:r>
            <a:endParaRPr lang="en-US" sz="3200" dirty="0"/>
          </a:p>
        </p:txBody>
      </p:sp>
      <p:sp>
        <p:nvSpPr>
          <p:cNvPr id="5" name="Right Arrow 4">
            <a:extLst>
              <a:ext uri="{FF2B5EF4-FFF2-40B4-BE49-F238E27FC236}">
                <a16:creationId xmlns:a16="http://schemas.microsoft.com/office/drawing/2014/main" id="{44EE1EE0-187D-58D7-269E-D4DBAA61A05E}"/>
              </a:ext>
            </a:extLst>
          </p:cNvPr>
          <p:cNvSpPr/>
          <p:nvPr/>
        </p:nvSpPr>
        <p:spPr>
          <a:xfrm>
            <a:off x="639678" y="1716157"/>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47B679A9-44CD-F5E0-424B-12CB9F33F7D7}"/>
              </a:ext>
            </a:extLst>
          </p:cNvPr>
          <p:cNvSpPr/>
          <p:nvPr/>
        </p:nvSpPr>
        <p:spPr>
          <a:xfrm>
            <a:off x="639678" y="3709389"/>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042AA60-A8EF-F3B7-7882-8CAD166D70FB}"/>
              </a:ext>
            </a:extLst>
          </p:cNvPr>
          <p:cNvSpPr txBox="1"/>
          <p:nvPr/>
        </p:nvSpPr>
        <p:spPr>
          <a:xfrm>
            <a:off x="1458686" y="1716157"/>
            <a:ext cx="6100010" cy="1477328"/>
          </a:xfrm>
          <a:prstGeom prst="rect">
            <a:avLst/>
          </a:prstGeom>
          <a:noFill/>
        </p:spPr>
        <p:txBody>
          <a:bodyPr wrap="square">
            <a:spAutoFit/>
          </a:bodyPr>
          <a:lstStyle/>
          <a:p>
            <a:r>
              <a:rPr lang="en-IN" dirty="0">
                <a:effectLst/>
                <a:latin typeface="Arial" panose="020B0604020202020204" pitchFamily="34" charset="0"/>
              </a:rPr>
              <a:t>Sharifovna, X. Z., Taxirovna, A. M., Akmalovna, N. D., Askarjanovna, S. N., Akramovna, A. N., &amp; Isroilqizi, U.I. (2021). Marketing Research of Medicines Used in Urinary Infectious Diseases. Annals of the Romanian Societyfor Cell Biology, 5177-5180</a:t>
            </a:r>
          </a:p>
        </p:txBody>
      </p:sp>
      <p:sp>
        <p:nvSpPr>
          <p:cNvPr id="13" name="TextBox 12">
            <a:extLst>
              <a:ext uri="{FF2B5EF4-FFF2-40B4-BE49-F238E27FC236}">
                <a16:creationId xmlns:a16="http://schemas.microsoft.com/office/drawing/2014/main" id="{2F14E60F-2ADC-14B0-682C-454E418844C9}"/>
              </a:ext>
            </a:extLst>
          </p:cNvPr>
          <p:cNvSpPr txBox="1"/>
          <p:nvPr/>
        </p:nvSpPr>
        <p:spPr>
          <a:xfrm>
            <a:off x="1306286" y="3664516"/>
            <a:ext cx="7862638" cy="923330"/>
          </a:xfrm>
          <a:prstGeom prst="rect">
            <a:avLst/>
          </a:prstGeom>
          <a:noFill/>
        </p:spPr>
        <p:txBody>
          <a:bodyPr wrap="square">
            <a:spAutoFit/>
          </a:bodyPr>
          <a:lstStyle/>
          <a:p>
            <a:r>
              <a:rPr lang="en-IN" dirty="0">
                <a:effectLst/>
                <a:latin typeface="Arial" panose="020B0604020202020204" pitchFamily="34" charset="0"/>
              </a:rPr>
              <a:t>Matkarimov, R. M., Yunusov, S. A., &amp; Khodjaev, A. Z.(2019). Teoriya </a:t>
            </a:r>
            <a:r>
              <a:rPr lang="en-IN" dirty="0" err="1">
                <a:effectLst/>
                <a:latin typeface="Arial" panose="020B0604020202020204" pitchFamily="34" charset="0"/>
              </a:rPr>
              <a:t>i</a:t>
            </a:r>
            <a:r>
              <a:rPr lang="en-IN" dirty="0">
                <a:effectLst/>
                <a:latin typeface="Arial" panose="020B0604020202020204" pitchFamily="34" charset="0"/>
              </a:rPr>
              <a:t> metodika tyazheloj atletiki [The theoryand methodology of weightlifting]. Tashkent: Scientific and technical information.</a:t>
            </a:r>
          </a:p>
        </p:txBody>
      </p:sp>
      <p:sp>
        <p:nvSpPr>
          <p:cNvPr id="14" name="Right Arrow 13">
            <a:extLst>
              <a:ext uri="{FF2B5EF4-FFF2-40B4-BE49-F238E27FC236}">
                <a16:creationId xmlns:a16="http://schemas.microsoft.com/office/drawing/2014/main" id="{A5A89BFE-B316-D5EB-1379-2F7D34ACB12E}"/>
              </a:ext>
            </a:extLst>
          </p:cNvPr>
          <p:cNvSpPr/>
          <p:nvPr/>
        </p:nvSpPr>
        <p:spPr>
          <a:xfrm>
            <a:off x="639678" y="4911716"/>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F419A65C-3EE4-AD2F-1656-B9D699C6C67F}"/>
              </a:ext>
            </a:extLst>
          </p:cNvPr>
          <p:cNvSpPr txBox="1"/>
          <p:nvPr/>
        </p:nvSpPr>
        <p:spPr>
          <a:xfrm>
            <a:off x="1306286" y="4842114"/>
            <a:ext cx="6100010" cy="369332"/>
          </a:xfrm>
          <a:prstGeom prst="rect">
            <a:avLst/>
          </a:prstGeom>
          <a:noFill/>
        </p:spPr>
        <p:txBody>
          <a:bodyPr wrap="square">
            <a:spAutoFit/>
          </a:bodyPr>
          <a:lstStyle/>
          <a:p>
            <a:r>
              <a:rPr lang="en-US" dirty="0"/>
              <a:t>https://</a:t>
            </a:r>
            <a:r>
              <a:rPr lang="en-US" dirty="0" err="1"/>
              <a:t>www.geeksforgeeks.org</a:t>
            </a:r>
            <a:endParaRPr lang="en-US" dirty="0"/>
          </a:p>
        </p:txBody>
      </p:sp>
    </p:spTree>
    <p:extLst>
      <p:ext uri="{BB962C8B-B14F-4D97-AF65-F5344CB8AC3E}">
        <p14:creationId xmlns:p14="http://schemas.microsoft.com/office/powerpoint/2010/main" val="2154216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947E729A-E468-D782-0B1E-36B108EC86EA}"/>
              </a:ext>
            </a:extLst>
          </p:cNvPr>
          <p:cNvSpPr/>
          <p:nvPr/>
        </p:nvSpPr>
        <p:spPr>
          <a:xfrm>
            <a:off x="413657" y="489857"/>
            <a:ext cx="707572" cy="435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991E736-EF11-9AF4-D83C-1ACCFD80F40D}"/>
              </a:ext>
            </a:extLst>
          </p:cNvPr>
          <p:cNvSpPr txBox="1"/>
          <p:nvPr/>
        </p:nvSpPr>
        <p:spPr>
          <a:xfrm>
            <a:off x="1338944" y="384405"/>
            <a:ext cx="6379029" cy="584775"/>
          </a:xfrm>
          <a:prstGeom prst="rect">
            <a:avLst/>
          </a:prstGeom>
          <a:noFill/>
        </p:spPr>
        <p:txBody>
          <a:bodyPr wrap="square" rtlCol="0">
            <a:spAutoFit/>
          </a:bodyPr>
          <a:lstStyle/>
          <a:p>
            <a:r>
              <a:rPr lang="en-US" sz="3200" u="sng" dirty="0"/>
              <a:t>C</a:t>
            </a:r>
            <a:r>
              <a:rPr lang="en-AE" sz="3200" u="sng"/>
              <a:t>ourse Certificate</a:t>
            </a:r>
            <a:endParaRPr lang="en-US" sz="3200" dirty="0"/>
          </a:p>
        </p:txBody>
      </p:sp>
      <p:pic>
        <p:nvPicPr>
          <p:cNvPr id="5" name="Picture 4">
            <a:extLst>
              <a:ext uri="{FF2B5EF4-FFF2-40B4-BE49-F238E27FC236}">
                <a16:creationId xmlns:a16="http://schemas.microsoft.com/office/drawing/2014/main" id="{FD68DEDD-9FFD-215B-DFCA-DBD03091801E}"/>
              </a:ext>
            </a:extLst>
          </p:cNvPr>
          <p:cNvPicPr>
            <a:picLocks noChangeAspect="1"/>
          </p:cNvPicPr>
          <p:nvPr/>
        </p:nvPicPr>
        <p:blipFill>
          <a:blip r:embed="rId2"/>
          <a:stretch>
            <a:fillRect/>
          </a:stretch>
        </p:blipFill>
        <p:spPr>
          <a:xfrm>
            <a:off x="1597639" y="1169789"/>
            <a:ext cx="7772400" cy="5498903"/>
          </a:xfrm>
          <a:prstGeom prst="rect">
            <a:avLst/>
          </a:prstGeom>
        </p:spPr>
      </p:pic>
    </p:spTree>
    <p:extLst>
      <p:ext uri="{BB962C8B-B14F-4D97-AF65-F5344CB8AC3E}">
        <p14:creationId xmlns:p14="http://schemas.microsoft.com/office/powerpoint/2010/main" val="1461310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5C4B54-3109-367C-064E-D8E2CC512721}"/>
              </a:ext>
            </a:extLst>
          </p:cNvPr>
          <p:cNvSpPr txBox="1"/>
          <p:nvPr/>
        </p:nvSpPr>
        <p:spPr>
          <a:xfrm>
            <a:off x="2701090" y="2390092"/>
            <a:ext cx="7826542" cy="1446550"/>
          </a:xfrm>
          <a:prstGeom prst="rect">
            <a:avLst/>
          </a:prstGeom>
          <a:noFill/>
        </p:spPr>
        <p:txBody>
          <a:bodyPr wrap="square">
            <a:spAutoFit/>
          </a:bodyPr>
          <a:lstStyle/>
          <a:p>
            <a:r>
              <a:rPr lang="en-AE" sz="8800" b="1"/>
              <a:t>THANK YOU!</a:t>
            </a:r>
            <a:endParaRPr lang="en-US" sz="8800" dirty="0"/>
          </a:p>
        </p:txBody>
      </p:sp>
    </p:spTree>
    <p:extLst>
      <p:ext uri="{BB962C8B-B14F-4D97-AF65-F5344CB8AC3E}">
        <p14:creationId xmlns:p14="http://schemas.microsoft.com/office/powerpoint/2010/main" val="96388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C535C-A33D-B619-930B-8DFDBD035AC8}"/>
              </a:ext>
            </a:extLst>
          </p:cNvPr>
          <p:cNvSpPr txBox="1"/>
          <p:nvPr/>
        </p:nvSpPr>
        <p:spPr>
          <a:xfrm>
            <a:off x="827314" y="610575"/>
            <a:ext cx="6101442" cy="584775"/>
          </a:xfrm>
          <a:prstGeom prst="rect">
            <a:avLst/>
          </a:prstGeom>
          <a:noFill/>
        </p:spPr>
        <p:txBody>
          <a:bodyPr wrap="square">
            <a:spAutoFit/>
          </a:bodyPr>
          <a:lstStyle/>
          <a:p>
            <a:r>
              <a:rPr lang="en-US" sz="3200" b="1" u="sng" dirty="0">
                <a:latin typeface="Calibri Light" panose="020F0302020204030204" pitchFamily="34" charset="0"/>
                <a:cs typeface="Calibri Light" panose="020F0302020204030204" pitchFamily="34" charset="0"/>
              </a:rPr>
              <a:t>I</a:t>
            </a:r>
            <a:r>
              <a:rPr lang="en-AE" sz="3200" b="1" u="sng">
                <a:latin typeface="Calibri Light" panose="020F0302020204030204" pitchFamily="34" charset="0"/>
                <a:cs typeface="Calibri Light" panose="020F0302020204030204" pitchFamily="34" charset="0"/>
              </a:rPr>
              <a:t>ntroduction</a:t>
            </a:r>
            <a:endParaRPr lang="en-US" sz="3200" dirty="0"/>
          </a:p>
        </p:txBody>
      </p:sp>
      <p:sp>
        <p:nvSpPr>
          <p:cNvPr id="4" name="Right Arrow 3">
            <a:extLst>
              <a:ext uri="{FF2B5EF4-FFF2-40B4-BE49-F238E27FC236}">
                <a16:creationId xmlns:a16="http://schemas.microsoft.com/office/drawing/2014/main" id="{2F3C5116-85F1-6F3B-9313-1A0EC63FE998}"/>
              </a:ext>
            </a:extLst>
          </p:cNvPr>
          <p:cNvSpPr/>
          <p:nvPr/>
        </p:nvSpPr>
        <p:spPr>
          <a:xfrm>
            <a:off x="76200" y="631957"/>
            <a:ext cx="751114" cy="4785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07196A60-FB53-3F5C-AB9E-051AFAFC6BD3}"/>
              </a:ext>
            </a:extLst>
          </p:cNvPr>
          <p:cNvSpPr/>
          <p:nvPr/>
        </p:nvSpPr>
        <p:spPr>
          <a:xfrm>
            <a:off x="553453" y="1552074"/>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28FE4E5-0362-1E06-5EFC-FADD1472C138}"/>
              </a:ext>
            </a:extLst>
          </p:cNvPr>
          <p:cNvSpPr txBox="1"/>
          <p:nvPr/>
        </p:nvSpPr>
        <p:spPr>
          <a:xfrm>
            <a:off x="1040730" y="1445205"/>
            <a:ext cx="10329112" cy="646331"/>
          </a:xfrm>
          <a:prstGeom prst="rect">
            <a:avLst/>
          </a:prstGeom>
          <a:noFill/>
        </p:spPr>
        <p:txBody>
          <a:bodyPr wrap="square">
            <a:spAutoFit/>
          </a:bodyPr>
          <a:lstStyle/>
          <a:p>
            <a:r>
              <a:rPr lang="en-IN" i="1" dirty="0">
                <a:effectLst/>
                <a:latin typeface="Helvetica" pitchFamily="2" charset="0"/>
              </a:rPr>
              <a:t>The main purpose / objective of this study is to develop</a:t>
            </a:r>
            <a:r>
              <a:rPr lang="en-IN" dirty="0">
                <a:latin typeface="Helvetica" pitchFamily="2" charset="0"/>
              </a:rPr>
              <a:t> </a:t>
            </a:r>
            <a:r>
              <a:rPr lang="en-IN" i="1" dirty="0">
                <a:effectLst/>
                <a:latin typeface="Helvetica" pitchFamily="2" charset="0"/>
              </a:rPr>
              <a:t>and automate the management and publication of student results</a:t>
            </a:r>
            <a:r>
              <a:rPr lang="en-IN" dirty="0">
                <a:latin typeface="Helvetica" pitchFamily="2" charset="0"/>
              </a:rPr>
              <a:t> </a:t>
            </a:r>
            <a:r>
              <a:rPr lang="en-IN" i="1" dirty="0">
                <a:effectLst/>
                <a:latin typeface="Helvetica" pitchFamily="2" charset="0"/>
              </a:rPr>
              <a:t>using a computer system</a:t>
            </a:r>
            <a:endParaRPr lang="en-IN" dirty="0">
              <a:effectLst/>
              <a:latin typeface="Helvetica" pitchFamily="2" charset="0"/>
            </a:endParaRPr>
          </a:p>
        </p:txBody>
      </p:sp>
      <p:sp>
        <p:nvSpPr>
          <p:cNvPr id="8" name="Right Arrow 7">
            <a:extLst>
              <a:ext uri="{FF2B5EF4-FFF2-40B4-BE49-F238E27FC236}">
                <a16:creationId xmlns:a16="http://schemas.microsoft.com/office/drawing/2014/main" id="{8B330A45-E5C3-87EB-97E9-AAD951B4B14F}"/>
              </a:ext>
            </a:extLst>
          </p:cNvPr>
          <p:cNvSpPr/>
          <p:nvPr/>
        </p:nvSpPr>
        <p:spPr>
          <a:xfrm>
            <a:off x="553453" y="2397851"/>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BC69FB2-B3D1-D32A-77E0-DC7F3004F1DA}"/>
              </a:ext>
            </a:extLst>
          </p:cNvPr>
          <p:cNvSpPr txBox="1"/>
          <p:nvPr/>
        </p:nvSpPr>
        <p:spPr>
          <a:xfrm>
            <a:off x="1040729" y="2319368"/>
            <a:ext cx="9944102" cy="646331"/>
          </a:xfrm>
          <a:prstGeom prst="rect">
            <a:avLst/>
          </a:prstGeom>
          <a:noFill/>
        </p:spPr>
        <p:txBody>
          <a:bodyPr wrap="square">
            <a:spAutoFit/>
          </a:bodyPr>
          <a:lstStyle/>
          <a:p>
            <a:r>
              <a:rPr lang="en-IN" i="1" dirty="0">
                <a:effectLst/>
                <a:latin typeface="Helvetica" pitchFamily="2" charset="0"/>
              </a:rPr>
              <a:t>It covers the full details</a:t>
            </a:r>
            <a:r>
              <a:rPr lang="en-IN" dirty="0">
                <a:latin typeface="Helvetica" pitchFamily="2" charset="0"/>
              </a:rPr>
              <a:t> </a:t>
            </a:r>
            <a:r>
              <a:rPr lang="en-IN" i="1" dirty="0">
                <a:effectLst/>
                <a:latin typeface="Helvetica" pitchFamily="2" charset="0"/>
              </a:rPr>
              <a:t>of the students' studies and includes the student's registered</a:t>
            </a:r>
            <a:r>
              <a:rPr lang="en-IN" dirty="0">
                <a:latin typeface="Helvetica" pitchFamily="2" charset="0"/>
              </a:rPr>
              <a:t> </a:t>
            </a:r>
            <a:r>
              <a:rPr lang="en-IN" i="1" dirty="0">
                <a:effectLst/>
                <a:latin typeface="Helvetica" pitchFamily="2" charset="0"/>
              </a:rPr>
              <a:t>number, marks, amount, and rating.</a:t>
            </a:r>
            <a:endParaRPr lang="en-IN" dirty="0">
              <a:effectLst/>
              <a:latin typeface="Helvetica" pitchFamily="2" charset="0"/>
            </a:endParaRPr>
          </a:p>
        </p:txBody>
      </p:sp>
      <p:sp>
        <p:nvSpPr>
          <p:cNvPr id="12" name="Right Arrow 11">
            <a:extLst>
              <a:ext uri="{FF2B5EF4-FFF2-40B4-BE49-F238E27FC236}">
                <a16:creationId xmlns:a16="http://schemas.microsoft.com/office/drawing/2014/main" id="{34C14B27-2B78-ECBD-DDAB-0EDCA186621A}"/>
              </a:ext>
            </a:extLst>
          </p:cNvPr>
          <p:cNvSpPr/>
          <p:nvPr/>
        </p:nvSpPr>
        <p:spPr>
          <a:xfrm>
            <a:off x="553453" y="3209581"/>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E613146-B7A4-5C69-AD64-1A002BDCB414}"/>
              </a:ext>
            </a:extLst>
          </p:cNvPr>
          <p:cNvSpPr txBox="1"/>
          <p:nvPr/>
        </p:nvSpPr>
        <p:spPr>
          <a:xfrm>
            <a:off x="1040729" y="3100005"/>
            <a:ext cx="9535028" cy="369332"/>
          </a:xfrm>
          <a:prstGeom prst="rect">
            <a:avLst/>
          </a:prstGeom>
          <a:noFill/>
        </p:spPr>
        <p:txBody>
          <a:bodyPr wrap="square">
            <a:spAutoFit/>
          </a:bodyPr>
          <a:lstStyle/>
          <a:p>
            <a:r>
              <a:rPr lang="en-IN" i="1" dirty="0">
                <a:effectLst/>
                <a:latin typeface="Helvetica" pitchFamily="2" charset="0"/>
              </a:rPr>
              <a:t>It can be accessed by principals</a:t>
            </a:r>
            <a:r>
              <a:rPr lang="en-IN" dirty="0">
                <a:latin typeface="Helvetica" pitchFamily="2" charset="0"/>
              </a:rPr>
              <a:t> </a:t>
            </a:r>
            <a:r>
              <a:rPr lang="en-IN" i="1" dirty="0">
                <a:effectLst/>
                <a:latin typeface="Helvetica" pitchFamily="2" charset="0"/>
              </a:rPr>
              <a:t>who can use the portfolio to analyse results</a:t>
            </a:r>
            <a:endParaRPr lang="en-IN" dirty="0">
              <a:effectLst/>
              <a:latin typeface="Helvetica" pitchFamily="2" charset="0"/>
            </a:endParaRPr>
          </a:p>
        </p:txBody>
      </p:sp>
      <p:sp>
        <p:nvSpPr>
          <p:cNvPr id="15" name="Right Arrow 14">
            <a:extLst>
              <a:ext uri="{FF2B5EF4-FFF2-40B4-BE49-F238E27FC236}">
                <a16:creationId xmlns:a16="http://schemas.microsoft.com/office/drawing/2014/main" id="{DAAEE77D-5C93-5B86-0611-3D22F8A8E18E}"/>
              </a:ext>
            </a:extLst>
          </p:cNvPr>
          <p:cNvSpPr/>
          <p:nvPr/>
        </p:nvSpPr>
        <p:spPr>
          <a:xfrm>
            <a:off x="553453" y="3692005"/>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C5F2EBC-CE8E-E176-9D4E-2335EC664322}"/>
              </a:ext>
            </a:extLst>
          </p:cNvPr>
          <p:cNvSpPr txBox="1"/>
          <p:nvPr/>
        </p:nvSpPr>
        <p:spPr>
          <a:xfrm>
            <a:off x="1040730" y="3561344"/>
            <a:ext cx="9535027" cy="646331"/>
          </a:xfrm>
          <a:prstGeom prst="rect">
            <a:avLst/>
          </a:prstGeom>
          <a:noFill/>
        </p:spPr>
        <p:txBody>
          <a:bodyPr wrap="square">
            <a:spAutoFit/>
          </a:bodyPr>
          <a:lstStyle/>
          <a:p>
            <a:r>
              <a:rPr lang="en-IN" i="1" dirty="0">
                <a:effectLst/>
                <a:latin typeface="Helvetica" pitchFamily="2" charset="0"/>
              </a:rPr>
              <a:t>This document aims to define </a:t>
            </a:r>
            <a:r>
              <a:rPr lang="en-IN" i="1" dirty="0" err="1">
                <a:effectLst/>
                <a:latin typeface="Helvetica" pitchFamily="2" charset="0"/>
              </a:rPr>
              <a:t>theoverall</a:t>
            </a:r>
            <a:r>
              <a:rPr lang="en-IN" i="1" dirty="0">
                <a:effectLst/>
                <a:latin typeface="Helvetica" pitchFamily="2" charset="0"/>
              </a:rPr>
              <a:t> software requirements for the Student Outcomes</a:t>
            </a:r>
            <a:endParaRPr lang="en-IN" dirty="0">
              <a:effectLst/>
              <a:latin typeface="Helvetica" pitchFamily="2" charset="0"/>
            </a:endParaRPr>
          </a:p>
          <a:p>
            <a:r>
              <a:rPr lang="en-IN" i="1" dirty="0">
                <a:effectLst/>
                <a:latin typeface="Helvetica" pitchFamily="2" charset="0"/>
              </a:rPr>
              <a:t>Management System (SRP) and, tries to define conditions to be</a:t>
            </a:r>
            <a:r>
              <a:rPr lang="en-IN" dirty="0">
                <a:latin typeface="Helvetica" pitchFamily="2" charset="0"/>
              </a:rPr>
              <a:t> </a:t>
            </a:r>
            <a:r>
              <a:rPr lang="en-IN" i="1" dirty="0">
                <a:effectLst/>
                <a:latin typeface="Helvetica" pitchFamily="2" charset="0"/>
              </a:rPr>
              <a:t>more robust and accurate.</a:t>
            </a:r>
            <a:endParaRPr lang="en-IN" dirty="0">
              <a:effectLst/>
              <a:latin typeface="Helvetica" pitchFamily="2" charset="0"/>
            </a:endParaRPr>
          </a:p>
        </p:txBody>
      </p:sp>
      <p:sp>
        <p:nvSpPr>
          <p:cNvPr id="18" name="Right Arrow 17">
            <a:extLst>
              <a:ext uri="{FF2B5EF4-FFF2-40B4-BE49-F238E27FC236}">
                <a16:creationId xmlns:a16="http://schemas.microsoft.com/office/drawing/2014/main" id="{67D797BD-1F75-D8DB-5ED0-202108E946ED}"/>
              </a:ext>
            </a:extLst>
          </p:cNvPr>
          <p:cNvSpPr/>
          <p:nvPr/>
        </p:nvSpPr>
        <p:spPr>
          <a:xfrm>
            <a:off x="553453" y="4397858"/>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DC00C47-8EF9-E9D3-A453-DA962B1C8878}"/>
              </a:ext>
            </a:extLst>
          </p:cNvPr>
          <p:cNvSpPr txBox="1"/>
          <p:nvPr/>
        </p:nvSpPr>
        <p:spPr>
          <a:xfrm>
            <a:off x="1040729" y="4306014"/>
            <a:ext cx="9535027" cy="646331"/>
          </a:xfrm>
          <a:prstGeom prst="rect">
            <a:avLst/>
          </a:prstGeom>
          <a:noFill/>
        </p:spPr>
        <p:txBody>
          <a:bodyPr wrap="square">
            <a:spAutoFit/>
          </a:bodyPr>
          <a:lstStyle/>
          <a:p>
            <a:r>
              <a:rPr lang="en-IN" b="0" i="0" dirty="0">
                <a:solidFill>
                  <a:srgbClr val="282828"/>
                </a:solidFill>
                <a:effectLst/>
                <a:latin typeface="Source Sans Pro" panose="020B0503030403020204" pitchFamily="34" charset="0"/>
              </a:rPr>
              <a:t>This is also a </a:t>
            </a:r>
            <a:r>
              <a:rPr lang="en-IN" b="1" i="1" dirty="0">
                <a:solidFill>
                  <a:srgbClr val="282828"/>
                </a:solidFill>
                <a:effectLst/>
                <a:latin typeface="Source Sans Pro" panose="020B0503030403020204" pitchFamily="34" charset="0"/>
              </a:rPr>
              <a:t>Major Result Management System Project,</a:t>
            </a:r>
            <a:r>
              <a:rPr lang="en-IN" b="0" i="0" dirty="0">
                <a:solidFill>
                  <a:srgbClr val="282828"/>
                </a:solidFill>
                <a:effectLst/>
                <a:latin typeface="Source Sans Pro" panose="020B0503030403020204" pitchFamily="34" charset="0"/>
              </a:rPr>
              <a:t> which you can submit in final year. But if you need Mini Project on Result Management</a:t>
            </a:r>
            <a:endParaRPr lang="en-US" dirty="0"/>
          </a:p>
        </p:txBody>
      </p:sp>
      <p:sp>
        <p:nvSpPr>
          <p:cNvPr id="22" name="Right Arrow 21">
            <a:extLst>
              <a:ext uri="{FF2B5EF4-FFF2-40B4-BE49-F238E27FC236}">
                <a16:creationId xmlns:a16="http://schemas.microsoft.com/office/drawing/2014/main" id="{BE973F96-B266-556F-3505-212D7CE963F0}"/>
              </a:ext>
            </a:extLst>
          </p:cNvPr>
          <p:cNvSpPr/>
          <p:nvPr/>
        </p:nvSpPr>
        <p:spPr>
          <a:xfrm>
            <a:off x="553452" y="5113422"/>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4ECF2BE-85C1-3C01-D510-71049DFB42D1}"/>
              </a:ext>
            </a:extLst>
          </p:cNvPr>
          <p:cNvSpPr txBox="1"/>
          <p:nvPr/>
        </p:nvSpPr>
        <p:spPr>
          <a:xfrm>
            <a:off x="1040729" y="5038251"/>
            <a:ext cx="9787692" cy="646331"/>
          </a:xfrm>
          <a:prstGeom prst="rect">
            <a:avLst/>
          </a:prstGeom>
          <a:noFill/>
        </p:spPr>
        <p:txBody>
          <a:bodyPr wrap="square">
            <a:spAutoFit/>
          </a:bodyPr>
          <a:lstStyle/>
          <a:p>
            <a:r>
              <a:rPr lang="en-IN" b="0" i="0" dirty="0">
                <a:solidFill>
                  <a:srgbClr val="282828"/>
                </a:solidFill>
                <a:effectLst/>
                <a:latin typeface="Source Sans Pro" panose="020B0503030403020204" pitchFamily="34" charset="0"/>
              </a:rPr>
              <a:t>criteria for Subject, Student, </a:t>
            </a:r>
            <a:r>
              <a:rPr lang="en-IN" b="1" i="1" dirty="0">
                <a:solidFill>
                  <a:srgbClr val="282828"/>
                </a:solidFill>
                <a:effectLst/>
                <a:latin typeface="Source Sans Pro" panose="020B0503030403020204" pitchFamily="34" charset="0"/>
              </a:rPr>
              <a:t>Result also admin can perform Create</a:t>
            </a:r>
            <a:r>
              <a:rPr lang="en-IN" b="0" i="0" dirty="0">
                <a:solidFill>
                  <a:srgbClr val="282828"/>
                </a:solidFill>
                <a:effectLst/>
                <a:latin typeface="Source Sans Pro" panose="020B0503030403020204" pitchFamily="34" charset="0"/>
              </a:rPr>
              <a:t>, read, update and delete (CRUD) operations on </a:t>
            </a:r>
            <a:r>
              <a:rPr lang="en-IN" b="1" i="1" dirty="0">
                <a:solidFill>
                  <a:srgbClr val="282828"/>
                </a:solidFill>
                <a:effectLst/>
                <a:latin typeface="Source Sans Pro" panose="020B0503030403020204" pitchFamily="34" charset="0"/>
              </a:rPr>
              <a:t>Teacher, Semester, Class.</a:t>
            </a:r>
            <a:endParaRPr lang="en-US" dirty="0"/>
          </a:p>
        </p:txBody>
      </p:sp>
    </p:spTree>
    <p:extLst>
      <p:ext uri="{BB962C8B-B14F-4D97-AF65-F5344CB8AC3E}">
        <p14:creationId xmlns:p14="http://schemas.microsoft.com/office/powerpoint/2010/main" val="1254079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5906CC-C049-F679-1CCF-C4435AE2771A}"/>
              </a:ext>
            </a:extLst>
          </p:cNvPr>
          <p:cNvSpPr txBox="1"/>
          <p:nvPr/>
        </p:nvSpPr>
        <p:spPr>
          <a:xfrm>
            <a:off x="881742" y="404297"/>
            <a:ext cx="2383971" cy="584775"/>
          </a:xfrm>
          <a:prstGeom prst="rect">
            <a:avLst/>
          </a:prstGeom>
          <a:noFill/>
        </p:spPr>
        <p:txBody>
          <a:bodyPr wrap="square" rtlCol="0">
            <a:spAutoFit/>
          </a:bodyPr>
          <a:lstStyle/>
          <a:p>
            <a:r>
              <a:rPr lang="en-AE" sz="3200" b="1" u="sng">
                <a:latin typeface="Calibri Light" panose="020F0302020204030204" pitchFamily="34" charset="0"/>
                <a:cs typeface="Calibri Light" panose="020F0302020204030204" pitchFamily="34" charset="0"/>
              </a:rPr>
              <a:t>Objective</a:t>
            </a:r>
            <a:endParaRPr lang="en-US" sz="3200" dirty="0"/>
          </a:p>
        </p:txBody>
      </p:sp>
      <p:sp>
        <p:nvSpPr>
          <p:cNvPr id="3" name="Right Arrow 2">
            <a:extLst>
              <a:ext uri="{FF2B5EF4-FFF2-40B4-BE49-F238E27FC236}">
                <a16:creationId xmlns:a16="http://schemas.microsoft.com/office/drawing/2014/main" id="{EED835CB-83D4-FBF7-4316-ED3B46CE038E}"/>
              </a:ext>
            </a:extLst>
          </p:cNvPr>
          <p:cNvSpPr/>
          <p:nvPr/>
        </p:nvSpPr>
        <p:spPr>
          <a:xfrm>
            <a:off x="195943" y="522514"/>
            <a:ext cx="566057"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875DFAF1-1DAA-74C4-317C-FB771BE0967C}"/>
              </a:ext>
            </a:extLst>
          </p:cNvPr>
          <p:cNvSpPr/>
          <p:nvPr/>
        </p:nvSpPr>
        <p:spPr>
          <a:xfrm>
            <a:off x="553453" y="1552074"/>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6BD39D70-7A0C-A640-E726-43620FB57255}"/>
              </a:ext>
            </a:extLst>
          </p:cNvPr>
          <p:cNvSpPr/>
          <p:nvPr/>
        </p:nvSpPr>
        <p:spPr>
          <a:xfrm>
            <a:off x="478971" y="3783071"/>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4CC0B9A-6C75-6188-A58A-79D4AE6577AD}"/>
              </a:ext>
            </a:extLst>
          </p:cNvPr>
          <p:cNvSpPr/>
          <p:nvPr/>
        </p:nvSpPr>
        <p:spPr>
          <a:xfrm>
            <a:off x="562046" y="2786172"/>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6A596F-DB9A-C2AC-09EE-142DFD09F8E4}"/>
              </a:ext>
            </a:extLst>
          </p:cNvPr>
          <p:cNvSpPr txBox="1"/>
          <p:nvPr/>
        </p:nvSpPr>
        <p:spPr>
          <a:xfrm>
            <a:off x="881742" y="1484465"/>
            <a:ext cx="9685421" cy="1754326"/>
          </a:xfrm>
          <a:prstGeom prst="rect">
            <a:avLst/>
          </a:prstGeom>
          <a:noFill/>
        </p:spPr>
        <p:txBody>
          <a:bodyPr wrap="square">
            <a:spAutoFit/>
          </a:bodyPr>
          <a:lstStyle/>
          <a:p>
            <a:pPr algn="l"/>
            <a:r>
              <a:rPr lang="en-IN" b="0" i="0" dirty="0">
                <a:solidFill>
                  <a:srgbClr val="282828"/>
                </a:solidFill>
                <a:effectLst/>
                <a:latin typeface="Source Sans Pro" panose="020F0502020204030204" pitchFamily="34" charset="0"/>
              </a:rPr>
              <a:t>The main objective of the project is to provide the examination result to the student in a simple way. This project is useful for students and institutions for getting the results in simple manner</a:t>
            </a:r>
            <a:r>
              <a:rPr lang="en-IN" dirty="0">
                <a:solidFill>
                  <a:srgbClr val="282828"/>
                </a:solidFill>
                <a:latin typeface="Source Sans Pro" panose="020F0502020204030204" pitchFamily="34" charset="0"/>
              </a:rPr>
              <a:t> </a:t>
            </a:r>
            <a:r>
              <a:rPr lang="en-IN" b="0" i="0" dirty="0">
                <a:solidFill>
                  <a:srgbClr val="282828"/>
                </a:solidFill>
                <a:effectLst/>
                <a:latin typeface="Source Sans Pro" panose="020F0502020204030204" pitchFamily="34" charset="0"/>
              </a:rPr>
              <a:t>By </a:t>
            </a:r>
          </a:p>
          <a:p>
            <a:pPr algn="l"/>
            <a:r>
              <a:rPr lang="en-IN" b="0" i="0" dirty="0">
                <a:solidFill>
                  <a:srgbClr val="282828"/>
                </a:solidFill>
                <a:effectLst/>
                <a:latin typeface="Source Sans Pro" panose="020F0502020204030204" pitchFamily="34" charset="0"/>
              </a:rPr>
              <a:t>a result analyser with subject status and marks is an application tool for displaying the results in secure way.</a:t>
            </a:r>
          </a:p>
          <a:p>
            <a:br>
              <a:rPr lang="en-IN" dirty="0"/>
            </a:br>
            <a:endParaRPr lang="en-US" dirty="0"/>
          </a:p>
        </p:txBody>
      </p:sp>
      <p:sp>
        <p:nvSpPr>
          <p:cNvPr id="11" name="TextBox 10">
            <a:extLst>
              <a:ext uri="{FF2B5EF4-FFF2-40B4-BE49-F238E27FC236}">
                <a16:creationId xmlns:a16="http://schemas.microsoft.com/office/drawing/2014/main" id="{31328530-9F5B-33B5-CD92-C9EBAEC1C02E}"/>
              </a:ext>
            </a:extLst>
          </p:cNvPr>
          <p:cNvSpPr txBox="1"/>
          <p:nvPr/>
        </p:nvSpPr>
        <p:spPr>
          <a:xfrm>
            <a:off x="890335" y="2690336"/>
            <a:ext cx="9676828" cy="923330"/>
          </a:xfrm>
          <a:prstGeom prst="rect">
            <a:avLst/>
          </a:prstGeom>
          <a:noFill/>
        </p:spPr>
        <p:txBody>
          <a:bodyPr wrap="square">
            <a:spAutoFit/>
          </a:bodyPr>
          <a:lstStyle/>
          <a:p>
            <a:r>
              <a:rPr lang="en-IN" b="0" i="0" dirty="0">
                <a:solidFill>
                  <a:srgbClr val="282828"/>
                </a:solidFill>
                <a:effectLst/>
                <a:latin typeface="Source Sans Pro" panose="020B0503030403020204" pitchFamily="34" charset="0"/>
              </a:rPr>
              <a:t>The system is intended for the student. And the privileges that are provided to student are to read and execute his/here result by providing user name and password for secure login and in case of new student the registration is available. And the guest user has the privilege only to read.</a:t>
            </a:r>
            <a:endParaRPr lang="en-US" dirty="0"/>
          </a:p>
        </p:txBody>
      </p:sp>
      <p:sp>
        <p:nvSpPr>
          <p:cNvPr id="13" name="TextBox 12">
            <a:extLst>
              <a:ext uri="{FF2B5EF4-FFF2-40B4-BE49-F238E27FC236}">
                <a16:creationId xmlns:a16="http://schemas.microsoft.com/office/drawing/2014/main" id="{6B951742-4DC0-8F22-8921-23C4263B05AE}"/>
              </a:ext>
            </a:extLst>
          </p:cNvPr>
          <p:cNvSpPr txBox="1"/>
          <p:nvPr/>
        </p:nvSpPr>
        <p:spPr>
          <a:xfrm>
            <a:off x="881742" y="3652410"/>
            <a:ext cx="9432760" cy="646331"/>
          </a:xfrm>
          <a:prstGeom prst="rect">
            <a:avLst/>
          </a:prstGeom>
          <a:noFill/>
        </p:spPr>
        <p:txBody>
          <a:bodyPr wrap="square">
            <a:spAutoFit/>
          </a:bodyPr>
          <a:lstStyle/>
          <a:p>
            <a:r>
              <a:rPr lang="en-IN" b="0" i="0" dirty="0">
                <a:solidFill>
                  <a:srgbClr val="282828"/>
                </a:solidFill>
                <a:effectLst/>
                <a:latin typeface="Source Sans Pro" panose="020B0503030403020204" pitchFamily="34" charset="0"/>
              </a:rPr>
              <a:t>In this project, there are various type of modules available to </a:t>
            </a:r>
            <a:r>
              <a:rPr lang="en-IN" b="1" i="1" dirty="0">
                <a:solidFill>
                  <a:srgbClr val="282828"/>
                </a:solidFill>
                <a:effectLst/>
                <a:latin typeface="Source Sans Pro" panose="020B0503030403020204" pitchFamily="34" charset="0"/>
              </a:rPr>
              <a:t>manage Result,</a:t>
            </a:r>
            <a:r>
              <a:rPr lang="en-IN" b="0" i="0" dirty="0">
                <a:solidFill>
                  <a:srgbClr val="282828"/>
                </a:solidFill>
                <a:effectLst/>
                <a:latin typeface="Source Sans Pro" panose="020B0503030403020204" pitchFamily="34" charset="0"/>
              </a:rPr>
              <a:t> Subject, Student. We can also generate reports for Subject, Student,</a:t>
            </a:r>
            <a:endParaRPr lang="en-US" dirty="0"/>
          </a:p>
        </p:txBody>
      </p:sp>
      <p:sp>
        <p:nvSpPr>
          <p:cNvPr id="14" name="Right Arrow 13">
            <a:extLst>
              <a:ext uri="{FF2B5EF4-FFF2-40B4-BE49-F238E27FC236}">
                <a16:creationId xmlns:a16="http://schemas.microsoft.com/office/drawing/2014/main" id="{40CD6F6A-5B32-37CB-BA01-07465700105D}"/>
              </a:ext>
            </a:extLst>
          </p:cNvPr>
          <p:cNvSpPr/>
          <p:nvPr/>
        </p:nvSpPr>
        <p:spPr>
          <a:xfrm>
            <a:off x="478970" y="4464288"/>
            <a:ext cx="273861" cy="192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964F8A3-BF00-AD4C-E657-ACCBC42D8B1C}"/>
              </a:ext>
            </a:extLst>
          </p:cNvPr>
          <p:cNvSpPr txBox="1"/>
          <p:nvPr/>
        </p:nvSpPr>
        <p:spPr>
          <a:xfrm>
            <a:off x="890335" y="4357872"/>
            <a:ext cx="9432760" cy="646331"/>
          </a:xfrm>
          <a:prstGeom prst="rect">
            <a:avLst/>
          </a:prstGeom>
          <a:noFill/>
        </p:spPr>
        <p:txBody>
          <a:bodyPr wrap="square">
            <a:spAutoFit/>
          </a:bodyPr>
          <a:lstStyle/>
          <a:p>
            <a:r>
              <a:rPr lang="en-IN" b="0" i="0" dirty="0">
                <a:solidFill>
                  <a:srgbClr val="282828"/>
                </a:solidFill>
                <a:effectLst/>
                <a:latin typeface="Source Sans Pro" panose="020B0503030403020204" pitchFamily="34" charset="0"/>
              </a:rPr>
              <a:t>developed for managing Teacher, Semester module manages Semester operations, </a:t>
            </a:r>
            <a:r>
              <a:rPr lang="en-IN" b="0" i="1" dirty="0">
                <a:solidFill>
                  <a:srgbClr val="282828"/>
                </a:solidFill>
                <a:effectLst/>
                <a:latin typeface="Source Sans Pro" panose="020B0503030403020204" pitchFamily="34" charset="0"/>
              </a:rPr>
              <a:t>Result module</a:t>
            </a:r>
            <a:r>
              <a:rPr lang="en-IN" b="0" i="0" dirty="0">
                <a:solidFill>
                  <a:srgbClr val="282828"/>
                </a:solidFill>
                <a:effectLst/>
                <a:latin typeface="Source Sans Pro" panose="020B0503030403020204" pitchFamily="34" charset="0"/>
              </a:rPr>
              <a:t> has been implemented to manage Result.</a:t>
            </a:r>
            <a:endParaRPr lang="en-US" dirty="0"/>
          </a:p>
        </p:txBody>
      </p:sp>
    </p:spTree>
    <p:extLst>
      <p:ext uri="{BB962C8B-B14F-4D97-AF65-F5344CB8AC3E}">
        <p14:creationId xmlns:p14="http://schemas.microsoft.com/office/powerpoint/2010/main" val="650930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8CBB33-694F-44E0-6478-E7CA5000344A}"/>
              </a:ext>
            </a:extLst>
          </p:cNvPr>
          <p:cNvSpPr txBox="1"/>
          <p:nvPr/>
        </p:nvSpPr>
        <p:spPr>
          <a:xfrm>
            <a:off x="805541" y="353785"/>
            <a:ext cx="3309257" cy="584775"/>
          </a:xfrm>
          <a:prstGeom prst="rect">
            <a:avLst/>
          </a:prstGeom>
          <a:noFill/>
        </p:spPr>
        <p:txBody>
          <a:bodyPr wrap="square" rtlCol="0">
            <a:spAutoFit/>
          </a:bodyPr>
          <a:lstStyle/>
          <a:p>
            <a:r>
              <a:rPr lang="en-US" sz="3200" b="1" u="sng" dirty="0">
                <a:latin typeface="Calibri Light" panose="020F0302020204030204" pitchFamily="34" charset="0"/>
                <a:cs typeface="Calibri Light" panose="020F0302020204030204" pitchFamily="34" charset="0"/>
              </a:rPr>
              <a:t>I</a:t>
            </a:r>
            <a:r>
              <a:rPr lang="en-AE" sz="3200" b="1" u="sng">
                <a:latin typeface="Calibri Light" panose="020F0302020204030204" pitchFamily="34" charset="0"/>
                <a:cs typeface="Calibri Light" panose="020F0302020204030204" pitchFamily="34" charset="0"/>
              </a:rPr>
              <a:t>deation Diagram</a:t>
            </a:r>
            <a:endParaRPr lang="en-US" sz="3200" dirty="0"/>
          </a:p>
        </p:txBody>
      </p:sp>
      <p:sp>
        <p:nvSpPr>
          <p:cNvPr id="3" name="Right Arrow 2">
            <a:extLst>
              <a:ext uri="{FF2B5EF4-FFF2-40B4-BE49-F238E27FC236}">
                <a16:creationId xmlns:a16="http://schemas.microsoft.com/office/drawing/2014/main" id="{0F9BBC28-AF93-9427-7700-80AA22161D7E}"/>
              </a:ext>
            </a:extLst>
          </p:cNvPr>
          <p:cNvSpPr/>
          <p:nvPr/>
        </p:nvSpPr>
        <p:spPr>
          <a:xfrm>
            <a:off x="185057" y="457200"/>
            <a:ext cx="511629" cy="377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2AB58AC-AC97-4B05-187F-D9E7B3762015}"/>
              </a:ext>
            </a:extLst>
          </p:cNvPr>
          <p:cNvPicPr>
            <a:picLocks noChangeAspect="1"/>
          </p:cNvPicPr>
          <p:nvPr/>
        </p:nvPicPr>
        <p:blipFill>
          <a:blip r:embed="rId2"/>
          <a:stretch>
            <a:fillRect/>
          </a:stretch>
        </p:blipFill>
        <p:spPr>
          <a:xfrm>
            <a:off x="3149674" y="938560"/>
            <a:ext cx="5892651" cy="5565655"/>
          </a:xfrm>
          <a:prstGeom prst="rect">
            <a:avLst/>
          </a:prstGeom>
        </p:spPr>
      </p:pic>
    </p:spTree>
    <p:extLst>
      <p:ext uri="{BB962C8B-B14F-4D97-AF65-F5344CB8AC3E}">
        <p14:creationId xmlns:p14="http://schemas.microsoft.com/office/powerpoint/2010/main" val="322150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59CFA344-9633-3B9B-1073-2CA26009156E}"/>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1D572C-DAB1-CE53-73AD-17C19B62D382}"/>
              </a:ext>
            </a:extLst>
          </p:cNvPr>
          <p:cNvSpPr txBox="1"/>
          <p:nvPr/>
        </p:nvSpPr>
        <p:spPr>
          <a:xfrm>
            <a:off x="631371" y="317211"/>
            <a:ext cx="4452257" cy="584775"/>
          </a:xfrm>
          <a:prstGeom prst="rect">
            <a:avLst/>
          </a:prstGeom>
          <a:noFill/>
        </p:spPr>
        <p:txBody>
          <a:bodyPr wrap="square" rtlCol="0">
            <a:spAutoFit/>
          </a:bodyPr>
          <a:lstStyle/>
          <a:p>
            <a:r>
              <a:rPr lang="en-AE" sz="3200" b="1" u="sng">
                <a:latin typeface="Calibri Light" panose="020F0302020204030204" pitchFamily="34" charset="0"/>
                <a:cs typeface="Calibri Light" panose="020F0302020204030204" pitchFamily="34" charset="0"/>
              </a:rPr>
              <a:t>Project implementation</a:t>
            </a:r>
            <a:endParaRPr lang="en-US" sz="3200" dirty="0"/>
          </a:p>
        </p:txBody>
      </p:sp>
      <p:sp>
        <p:nvSpPr>
          <p:cNvPr id="4" name="TextBox 3">
            <a:extLst>
              <a:ext uri="{FF2B5EF4-FFF2-40B4-BE49-F238E27FC236}">
                <a16:creationId xmlns:a16="http://schemas.microsoft.com/office/drawing/2014/main" id="{4C42C3D6-09C3-7F4D-C951-C254F416FC36}"/>
              </a:ext>
            </a:extLst>
          </p:cNvPr>
          <p:cNvSpPr txBox="1"/>
          <p:nvPr/>
        </p:nvSpPr>
        <p:spPr>
          <a:xfrm>
            <a:off x="1055915" y="1424912"/>
            <a:ext cx="8365673" cy="523220"/>
          </a:xfrm>
          <a:prstGeom prst="rect">
            <a:avLst/>
          </a:prstGeom>
          <a:noFill/>
        </p:spPr>
        <p:txBody>
          <a:bodyPr wrap="square" rtlCol="0">
            <a:spAutoFit/>
          </a:bodyPr>
          <a:lstStyle/>
          <a:p>
            <a:pPr marL="0" indent="0">
              <a:buNone/>
            </a:pPr>
            <a:r>
              <a:rPr lang="en-AE" sz="2800" b="1">
                <a:latin typeface="Calibri Light" panose="020F0302020204030204" pitchFamily="34" charset="0"/>
                <a:cs typeface="Calibri Light" panose="020F0302020204030204" pitchFamily="34" charset="0"/>
              </a:rPr>
              <a:t>Software Requirements</a:t>
            </a:r>
            <a:endParaRPr lang="en-US" sz="2800" b="1" dirty="0">
              <a:latin typeface="Calibri Light" panose="020F0302020204030204" pitchFamily="34" charset="0"/>
              <a:cs typeface="Calibri Light" panose="020F0302020204030204" pitchFamily="34" charset="0"/>
            </a:endParaRPr>
          </a:p>
        </p:txBody>
      </p:sp>
      <p:sp>
        <p:nvSpPr>
          <p:cNvPr id="7" name="Right Arrow 6">
            <a:extLst>
              <a:ext uri="{FF2B5EF4-FFF2-40B4-BE49-F238E27FC236}">
                <a16:creationId xmlns:a16="http://schemas.microsoft.com/office/drawing/2014/main" id="{C15D859D-BF29-4FAF-B573-7368FA2A5303}"/>
              </a:ext>
            </a:extLst>
          </p:cNvPr>
          <p:cNvSpPr/>
          <p:nvPr/>
        </p:nvSpPr>
        <p:spPr>
          <a:xfrm>
            <a:off x="653143" y="2128922"/>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41C3099B-C2B6-87C5-F0E1-D772DCC17D16}"/>
              </a:ext>
            </a:extLst>
          </p:cNvPr>
          <p:cNvSpPr/>
          <p:nvPr/>
        </p:nvSpPr>
        <p:spPr>
          <a:xfrm>
            <a:off x="653143" y="2471058"/>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E25F3B14-545B-44C6-956D-EEEE51052A45}"/>
              </a:ext>
            </a:extLst>
          </p:cNvPr>
          <p:cNvSpPr/>
          <p:nvPr/>
        </p:nvSpPr>
        <p:spPr>
          <a:xfrm>
            <a:off x="653143" y="2825423"/>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A3C17B48-D032-5DF8-CEE3-6823C8BD560E}"/>
              </a:ext>
            </a:extLst>
          </p:cNvPr>
          <p:cNvSpPr/>
          <p:nvPr/>
        </p:nvSpPr>
        <p:spPr>
          <a:xfrm>
            <a:off x="653143" y="3150742"/>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AB8054D3-FA59-EF42-9A4D-C6AE8C89C5CD}"/>
              </a:ext>
            </a:extLst>
          </p:cNvPr>
          <p:cNvSpPr/>
          <p:nvPr/>
        </p:nvSpPr>
        <p:spPr>
          <a:xfrm>
            <a:off x="653143" y="4306793"/>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1E810267-DC58-4712-0C75-6604C06148F8}"/>
              </a:ext>
            </a:extLst>
          </p:cNvPr>
          <p:cNvSpPr/>
          <p:nvPr/>
        </p:nvSpPr>
        <p:spPr>
          <a:xfrm>
            <a:off x="644979" y="4716788"/>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63ED57F-8EB9-2C7A-EC2B-87E544A0F7C8}"/>
              </a:ext>
            </a:extLst>
          </p:cNvPr>
          <p:cNvSpPr/>
          <p:nvPr/>
        </p:nvSpPr>
        <p:spPr>
          <a:xfrm>
            <a:off x="631371" y="5116799"/>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EF2A5D-ED45-C917-1109-3863FF1B9E79}"/>
              </a:ext>
            </a:extLst>
          </p:cNvPr>
          <p:cNvSpPr txBox="1"/>
          <p:nvPr/>
        </p:nvSpPr>
        <p:spPr>
          <a:xfrm>
            <a:off x="1001486" y="2067028"/>
            <a:ext cx="6101442" cy="369332"/>
          </a:xfrm>
          <a:prstGeom prst="rect">
            <a:avLst/>
          </a:prstGeom>
          <a:noFill/>
        </p:spPr>
        <p:txBody>
          <a:bodyPr wrap="square">
            <a:spAutoFit/>
          </a:bodyPr>
          <a:lstStyle/>
          <a:p>
            <a:r>
              <a:rPr lang="en-US" dirty="0"/>
              <a:t>Visual Studio</a:t>
            </a:r>
          </a:p>
        </p:txBody>
      </p:sp>
      <p:sp>
        <p:nvSpPr>
          <p:cNvPr id="20" name="TextBox 19">
            <a:extLst>
              <a:ext uri="{FF2B5EF4-FFF2-40B4-BE49-F238E27FC236}">
                <a16:creationId xmlns:a16="http://schemas.microsoft.com/office/drawing/2014/main" id="{358749AD-0F92-6819-34F3-EE834A0B9EF5}"/>
              </a:ext>
            </a:extLst>
          </p:cNvPr>
          <p:cNvSpPr txBox="1"/>
          <p:nvPr/>
        </p:nvSpPr>
        <p:spPr>
          <a:xfrm>
            <a:off x="1001486" y="2428895"/>
            <a:ext cx="1458686" cy="369332"/>
          </a:xfrm>
          <a:prstGeom prst="rect">
            <a:avLst/>
          </a:prstGeom>
          <a:noFill/>
        </p:spPr>
        <p:txBody>
          <a:bodyPr wrap="square" rtlCol="0">
            <a:spAutoFit/>
          </a:bodyPr>
          <a:lstStyle/>
          <a:p>
            <a:r>
              <a:rPr lang="en-US" dirty="0"/>
              <a:t>PHP </a:t>
            </a:r>
          </a:p>
        </p:txBody>
      </p:sp>
      <p:sp>
        <p:nvSpPr>
          <p:cNvPr id="22" name="TextBox 21">
            <a:extLst>
              <a:ext uri="{FF2B5EF4-FFF2-40B4-BE49-F238E27FC236}">
                <a16:creationId xmlns:a16="http://schemas.microsoft.com/office/drawing/2014/main" id="{FB10D4E5-7169-972E-69D2-2CD72097431D}"/>
              </a:ext>
            </a:extLst>
          </p:cNvPr>
          <p:cNvSpPr txBox="1"/>
          <p:nvPr/>
        </p:nvSpPr>
        <p:spPr>
          <a:xfrm>
            <a:off x="949779" y="2785319"/>
            <a:ext cx="6101442" cy="369332"/>
          </a:xfrm>
          <a:prstGeom prst="rect">
            <a:avLst/>
          </a:prstGeom>
          <a:noFill/>
        </p:spPr>
        <p:txBody>
          <a:bodyPr wrap="square">
            <a:spAutoFit/>
          </a:bodyPr>
          <a:lstStyle/>
          <a:p>
            <a:r>
              <a:rPr lang="en-US" dirty="0"/>
              <a:t>HTML,CSS</a:t>
            </a:r>
          </a:p>
        </p:txBody>
      </p:sp>
      <p:sp>
        <p:nvSpPr>
          <p:cNvPr id="24" name="TextBox 23">
            <a:extLst>
              <a:ext uri="{FF2B5EF4-FFF2-40B4-BE49-F238E27FC236}">
                <a16:creationId xmlns:a16="http://schemas.microsoft.com/office/drawing/2014/main" id="{B02BB469-88CC-CA0E-A9F6-0A47208CCDC8}"/>
              </a:ext>
            </a:extLst>
          </p:cNvPr>
          <p:cNvSpPr txBox="1"/>
          <p:nvPr/>
        </p:nvSpPr>
        <p:spPr>
          <a:xfrm>
            <a:off x="957943" y="3127455"/>
            <a:ext cx="6101442" cy="369332"/>
          </a:xfrm>
          <a:prstGeom prst="rect">
            <a:avLst/>
          </a:prstGeom>
          <a:noFill/>
        </p:spPr>
        <p:txBody>
          <a:bodyPr wrap="square">
            <a:spAutoFit/>
          </a:bodyPr>
          <a:lstStyle/>
          <a:p>
            <a:r>
              <a:rPr lang="en-US" dirty="0"/>
              <a:t>Xamp Server</a:t>
            </a:r>
          </a:p>
        </p:txBody>
      </p:sp>
      <p:sp>
        <p:nvSpPr>
          <p:cNvPr id="28" name="TextBox 27">
            <a:extLst>
              <a:ext uri="{FF2B5EF4-FFF2-40B4-BE49-F238E27FC236}">
                <a16:creationId xmlns:a16="http://schemas.microsoft.com/office/drawing/2014/main" id="{B1ABC358-D19A-4831-BF06-4FA105FF9071}"/>
              </a:ext>
            </a:extLst>
          </p:cNvPr>
          <p:cNvSpPr txBox="1"/>
          <p:nvPr/>
        </p:nvSpPr>
        <p:spPr>
          <a:xfrm>
            <a:off x="1208315" y="3626034"/>
            <a:ext cx="6101442" cy="523220"/>
          </a:xfrm>
          <a:prstGeom prst="rect">
            <a:avLst/>
          </a:prstGeom>
          <a:noFill/>
        </p:spPr>
        <p:txBody>
          <a:bodyPr wrap="square">
            <a:spAutoFit/>
          </a:bodyPr>
          <a:lstStyle/>
          <a:p>
            <a:r>
              <a:rPr lang="en-AE" sz="2800" b="1">
                <a:latin typeface="Calibri Light" panose="020F0302020204030204" pitchFamily="34" charset="0"/>
                <a:cs typeface="Calibri Light" panose="020F0302020204030204" pitchFamily="34" charset="0"/>
              </a:rPr>
              <a:t>Hardware Requirements</a:t>
            </a:r>
            <a:endParaRPr lang="en-US" sz="2800" b="1" dirty="0">
              <a:latin typeface="Calibri Light" panose="020F0302020204030204" pitchFamily="34" charset="0"/>
              <a:cs typeface="Calibri Light" panose="020F0302020204030204" pitchFamily="34" charset="0"/>
            </a:endParaRPr>
          </a:p>
        </p:txBody>
      </p:sp>
      <p:sp>
        <p:nvSpPr>
          <p:cNvPr id="30" name="TextBox 29">
            <a:extLst>
              <a:ext uri="{FF2B5EF4-FFF2-40B4-BE49-F238E27FC236}">
                <a16:creationId xmlns:a16="http://schemas.microsoft.com/office/drawing/2014/main" id="{05990D62-00FC-0E54-8FD9-2E4116318DAE}"/>
              </a:ext>
            </a:extLst>
          </p:cNvPr>
          <p:cNvSpPr txBox="1"/>
          <p:nvPr/>
        </p:nvSpPr>
        <p:spPr>
          <a:xfrm>
            <a:off x="1001486" y="4237191"/>
            <a:ext cx="6101442" cy="369332"/>
          </a:xfrm>
          <a:prstGeom prst="rect">
            <a:avLst/>
          </a:prstGeom>
          <a:noFill/>
        </p:spPr>
        <p:txBody>
          <a:bodyPr wrap="square">
            <a:spAutoFit/>
          </a:bodyPr>
          <a:lstStyle/>
          <a:p>
            <a:r>
              <a:rPr lang="en-US" dirty="0">
                <a:cs typeface="Calibri Light" panose="020F0302020204030204" pitchFamily="34" charset="0"/>
              </a:rPr>
              <a:t>Intel core i5 10th Gen Processor</a:t>
            </a:r>
          </a:p>
        </p:txBody>
      </p:sp>
      <p:sp>
        <p:nvSpPr>
          <p:cNvPr id="32" name="TextBox 31">
            <a:extLst>
              <a:ext uri="{FF2B5EF4-FFF2-40B4-BE49-F238E27FC236}">
                <a16:creationId xmlns:a16="http://schemas.microsoft.com/office/drawing/2014/main" id="{091167B2-B44C-219B-3DC7-8BE0A3E9A2DA}"/>
              </a:ext>
            </a:extLst>
          </p:cNvPr>
          <p:cNvSpPr txBox="1"/>
          <p:nvPr/>
        </p:nvSpPr>
        <p:spPr>
          <a:xfrm>
            <a:off x="1055915" y="4704992"/>
            <a:ext cx="6101442" cy="369332"/>
          </a:xfrm>
          <a:prstGeom prst="rect">
            <a:avLst/>
          </a:prstGeom>
          <a:noFill/>
        </p:spPr>
        <p:txBody>
          <a:bodyPr wrap="square">
            <a:spAutoFit/>
          </a:bodyPr>
          <a:lstStyle/>
          <a:p>
            <a:r>
              <a:rPr lang="en-US" dirty="0">
                <a:cs typeface="Calibri Light" panose="020F0302020204030204" pitchFamily="34" charset="0"/>
              </a:rPr>
              <a:t>Ram: 8 Gb</a:t>
            </a:r>
          </a:p>
        </p:txBody>
      </p:sp>
      <p:sp>
        <p:nvSpPr>
          <p:cNvPr id="34" name="TextBox 33">
            <a:extLst>
              <a:ext uri="{FF2B5EF4-FFF2-40B4-BE49-F238E27FC236}">
                <a16:creationId xmlns:a16="http://schemas.microsoft.com/office/drawing/2014/main" id="{E40B94F7-3B7F-91B5-8C0D-E4C0F4E7158B}"/>
              </a:ext>
            </a:extLst>
          </p:cNvPr>
          <p:cNvSpPr txBox="1"/>
          <p:nvPr/>
        </p:nvSpPr>
        <p:spPr>
          <a:xfrm>
            <a:off x="1001486" y="5116799"/>
            <a:ext cx="6101442" cy="369332"/>
          </a:xfrm>
          <a:prstGeom prst="rect">
            <a:avLst/>
          </a:prstGeom>
          <a:noFill/>
        </p:spPr>
        <p:txBody>
          <a:bodyPr wrap="square">
            <a:spAutoFit/>
          </a:bodyPr>
          <a:lstStyle/>
          <a:p>
            <a:r>
              <a:rPr lang="en-US" dirty="0">
                <a:cs typeface="Calibri Light" panose="020F0302020204030204" pitchFamily="34" charset="0"/>
              </a:rPr>
              <a:t>Operating System: Windows, MacOS</a:t>
            </a:r>
          </a:p>
        </p:txBody>
      </p:sp>
    </p:spTree>
    <p:extLst>
      <p:ext uri="{BB962C8B-B14F-4D97-AF65-F5344CB8AC3E}">
        <p14:creationId xmlns:p14="http://schemas.microsoft.com/office/powerpoint/2010/main" val="236603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FFC51223-9341-4076-A64E-9E7A1936E1C2}"/>
              </a:ext>
            </a:extLst>
          </p:cNvPr>
          <p:cNvSpPr/>
          <p:nvPr/>
        </p:nvSpPr>
        <p:spPr>
          <a:xfrm>
            <a:off x="204537" y="505326"/>
            <a:ext cx="697831" cy="469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844A63-EDF9-F88F-8EA9-897EC79E9FF2}"/>
              </a:ext>
            </a:extLst>
          </p:cNvPr>
          <p:cNvSpPr txBox="1"/>
          <p:nvPr/>
        </p:nvSpPr>
        <p:spPr>
          <a:xfrm>
            <a:off x="1112922" y="447554"/>
            <a:ext cx="6100010" cy="584775"/>
          </a:xfrm>
          <a:prstGeom prst="rect">
            <a:avLst/>
          </a:prstGeom>
          <a:noFill/>
        </p:spPr>
        <p:txBody>
          <a:bodyPr wrap="square">
            <a:spAutoFit/>
          </a:bodyPr>
          <a:lstStyle/>
          <a:p>
            <a:r>
              <a:rPr lang="en-US" sz="3200" b="1" u="sng" dirty="0">
                <a:latin typeface="Calibri Light" panose="020F0302020204030204" pitchFamily="34" charset="0"/>
                <a:cs typeface="Calibri Light" panose="020F0302020204030204" pitchFamily="34" charset="0"/>
              </a:rPr>
              <a:t>M</a:t>
            </a:r>
            <a:r>
              <a:rPr lang="en-AE" sz="3200" b="1" u="sng">
                <a:latin typeface="Calibri Light" panose="020F0302020204030204" pitchFamily="34" charset="0"/>
                <a:cs typeface="Calibri Light" panose="020F0302020204030204" pitchFamily="34" charset="0"/>
              </a:rPr>
              <a:t>odule implementation</a:t>
            </a:r>
            <a:endParaRPr lang="en-US" sz="3200" dirty="0"/>
          </a:p>
        </p:txBody>
      </p:sp>
      <p:sp>
        <p:nvSpPr>
          <p:cNvPr id="6" name="Right Arrow 5">
            <a:extLst>
              <a:ext uri="{FF2B5EF4-FFF2-40B4-BE49-F238E27FC236}">
                <a16:creationId xmlns:a16="http://schemas.microsoft.com/office/drawing/2014/main" id="{380549CD-D552-7E10-6329-2140A4F234BC}"/>
              </a:ext>
            </a:extLst>
          </p:cNvPr>
          <p:cNvSpPr/>
          <p:nvPr/>
        </p:nvSpPr>
        <p:spPr>
          <a:xfrm>
            <a:off x="652570" y="1412636"/>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59F6A5FA-3F9F-31F1-C3D9-7216F451592C}"/>
              </a:ext>
            </a:extLst>
          </p:cNvPr>
          <p:cNvSpPr/>
          <p:nvPr/>
        </p:nvSpPr>
        <p:spPr>
          <a:xfrm>
            <a:off x="660591" y="1781581"/>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026F9475-58E7-6AA4-5C8F-368B2AC769F9}"/>
              </a:ext>
            </a:extLst>
          </p:cNvPr>
          <p:cNvSpPr/>
          <p:nvPr/>
        </p:nvSpPr>
        <p:spPr>
          <a:xfrm>
            <a:off x="664029" y="2289344"/>
            <a:ext cx="304800" cy="230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7969241-BDE1-F04A-C1F7-1E9D6D971026}"/>
              </a:ext>
            </a:extLst>
          </p:cNvPr>
          <p:cNvSpPr txBox="1"/>
          <p:nvPr/>
        </p:nvSpPr>
        <p:spPr>
          <a:xfrm>
            <a:off x="1112922" y="1343034"/>
            <a:ext cx="6100010" cy="369332"/>
          </a:xfrm>
          <a:prstGeom prst="rect">
            <a:avLst/>
          </a:prstGeom>
          <a:noFill/>
        </p:spPr>
        <p:txBody>
          <a:bodyPr wrap="square">
            <a:spAutoFit/>
          </a:bodyPr>
          <a:lstStyle/>
          <a:p>
            <a:r>
              <a:rPr lang="en-US" dirty="0"/>
              <a:t>HTML,CSS</a:t>
            </a:r>
          </a:p>
        </p:txBody>
      </p:sp>
      <p:sp>
        <p:nvSpPr>
          <p:cNvPr id="12" name="TextBox 11">
            <a:extLst>
              <a:ext uri="{FF2B5EF4-FFF2-40B4-BE49-F238E27FC236}">
                <a16:creationId xmlns:a16="http://schemas.microsoft.com/office/drawing/2014/main" id="{C50392B3-1410-3B84-5E1F-342BBA9A8BD2}"/>
              </a:ext>
            </a:extLst>
          </p:cNvPr>
          <p:cNvSpPr txBox="1"/>
          <p:nvPr/>
        </p:nvSpPr>
        <p:spPr>
          <a:xfrm>
            <a:off x="1112922" y="1781581"/>
            <a:ext cx="6100010" cy="369332"/>
          </a:xfrm>
          <a:prstGeom prst="rect">
            <a:avLst/>
          </a:prstGeom>
          <a:noFill/>
        </p:spPr>
        <p:txBody>
          <a:bodyPr wrap="square">
            <a:spAutoFit/>
          </a:bodyPr>
          <a:lstStyle/>
          <a:p>
            <a:r>
              <a:rPr lang="en-US" dirty="0"/>
              <a:t>PHP </a:t>
            </a:r>
          </a:p>
        </p:txBody>
      </p:sp>
      <p:sp>
        <p:nvSpPr>
          <p:cNvPr id="14" name="TextBox 13">
            <a:extLst>
              <a:ext uri="{FF2B5EF4-FFF2-40B4-BE49-F238E27FC236}">
                <a16:creationId xmlns:a16="http://schemas.microsoft.com/office/drawing/2014/main" id="{8B6B2510-B3B9-E989-26F5-CEDB59365EAF}"/>
              </a:ext>
            </a:extLst>
          </p:cNvPr>
          <p:cNvSpPr txBox="1"/>
          <p:nvPr/>
        </p:nvSpPr>
        <p:spPr>
          <a:xfrm>
            <a:off x="1112922" y="2219742"/>
            <a:ext cx="6100010" cy="369332"/>
          </a:xfrm>
          <a:prstGeom prst="rect">
            <a:avLst/>
          </a:prstGeom>
          <a:noFill/>
        </p:spPr>
        <p:txBody>
          <a:bodyPr wrap="square">
            <a:spAutoFit/>
          </a:bodyPr>
          <a:lstStyle/>
          <a:p>
            <a:r>
              <a:rPr lang="en-US" dirty="0"/>
              <a:t>Xamp Server</a:t>
            </a:r>
          </a:p>
        </p:txBody>
      </p:sp>
    </p:spTree>
    <p:extLst>
      <p:ext uri="{BB962C8B-B14F-4D97-AF65-F5344CB8AC3E}">
        <p14:creationId xmlns:p14="http://schemas.microsoft.com/office/powerpoint/2010/main" val="36323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4D318159-A7BC-548C-4AFC-872BE86308A5}"/>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FE1646-0C2A-3271-5929-AE5A230D9792}"/>
              </a:ext>
            </a:extLst>
          </p:cNvPr>
          <p:cNvSpPr txBox="1"/>
          <p:nvPr/>
        </p:nvSpPr>
        <p:spPr>
          <a:xfrm>
            <a:off x="862263" y="317021"/>
            <a:ext cx="5233737" cy="584775"/>
          </a:xfrm>
          <a:prstGeom prst="rect">
            <a:avLst/>
          </a:prstGeom>
          <a:noFill/>
        </p:spPr>
        <p:txBody>
          <a:bodyPr wrap="square" rtlCol="0">
            <a:spAutoFit/>
          </a:bodyPr>
          <a:lstStyle/>
          <a:p>
            <a:r>
              <a:rPr lang="en-US" sz="3200" dirty="0"/>
              <a:t>Application Snapshots</a:t>
            </a:r>
          </a:p>
        </p:txBody>
      </p:sp>
      <p:pic>
        <p:nvPicPr>
          <p:cNvPr id="5" name="Picture 4">
            <a:extLst>
              <a:ext uri="{FF2B5EF4-FFF2-40B4-BE49-F238E27FC236}">
                <a16:creationId xmlns:a16="http://schemas.microsoft.com/office/drawing/2014/main" id="{A3573A44-299E-8F98-2080-9AEFE6C36A14}"/>
              </a:ext>
            </a:extLst>
          </p:cNvPr>
          <p:cNvPicPr>
            <a:picLocks noChangeAspect="1"/>
          </p:cNvPicPr>
          <p:nvPr/>
        </p:nvPicPr>
        <p:blipFill>
          <a:blip r:embed="rId2"/>
          <a:stretch>
            <a:fillRect/>
          </a:stretch>
        </p:blipFill>
        <p:spPr>
          <a:xfrm>
            <a:off x="1564105" y="1515586"/>
            <a:ext cx="7772400" cy="3826827"/>
          </a:xfrm>
          <a:prstGeom prst="rect">
            <a:avLst/>
          </a:prstGeom>
        </p:spPr>
      </p:pic>
    </p:spTree>
    <p:extLst>
      <p:ext uri="{BB962C8B-B14F-4D97-AF65-F5344CB8AC3E}">
        <p14:creationId xmlns:p14="http://schemas.microsoft.com/office/powerpoint/2010/main" val="4254047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A95A798C-0318-AD70-B18C-9A86BFE80EB5}"/>
              </a:ext>
            </a:extLst>
          </p:cNvPr>
          <p:cNvSpPr/>
          <p:nvPr/>
        </p:nvSpPr>
        <p:spPr>
          <a:xfrm>
            <a:off x="206828" y="435428"/>
            <a:ext cx="424543"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89DDC1-B683-05EB-E39F-1658185DD694}"/>
              </a:ext>
            </a:extLst>
          </p:cNvPr>
          <p:cNvSpPr txBox="1"/>
          <p:nvPr/>
        </p:nvSpPr>
        <p:spPr>
          <a:xfrm>
            <a:off x="866274" y="317211"/>
            <a:ext cx="6942221" cy="584775"/>
          </a:xfrm>
          <a:prstGeom prst="rect">
            <a:avLst/>
          </a:prstGeom>
          <a:noFill/>
        </p:spPr>
        <p:txBody>
          <a:bodyPr wrap="square" rtlCol="0">
            <a:spAutoFit/>
          </a:bodyPr>
          <a:lstStyle/>
          <a:p>
            <a:r>
              <a:rPr lang="en-US" sz="3200" dirty="0"/>
              <a:t>Admin and Student Login Page</a:t>
            </a:r>
          </a:p>
        </p:txBody>
      </p:sp>
      <p:pic>
        <p:nvPicPr>
          <p:cNvPr id="5" name="Picture 4">
            <a:extLst>
              <a:ext uri="{FF2B5EF4-FFF2-40B4-BE49-F238E27FC236}">
                <a16:creationId xmlns:a16="http://schemas.microsoft.com/office/drawing/2014/main" id="{CCA2B5FC-7798-A791-DF90-D8CC31209314}"/>
              </a:ext>
            </a:extLst>
          </p:cNvPr>
          <p:cNvPicPr>
            <a:picLocks noChangeAspect="1"/>
          </p:cNvPicPr>
          <p:nvPr/>
        </p:nvPicPr>
        <p:blipFill>
          <a:blip r:embed="rId2"/>
          <a:stretch>
            <a:fillRect/>
          </a:stretch>
        </p:blipFill>
        <p:spPr>
          <a:xfrm>
            <a:off x="1600200" y="1606661"/>
            <a:ext cx="7772400" cy="3826827"/>
          </a:xfrm>
          <a:prstGeom prst="rect">
            <a:avLst/>
          </a:prstGeom>
        </p:spPr>
      </p:pic>
    </p:spTree>
    <p:extLst>
      <p:ext uri="{BB962C8B-B14F-4D97-AF65-F5344CB8AC3E}">
        <p14:creationId xmlns:p14="http://schemas.microsoft.com/office/powerpoint/2010/main" val="21927747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150</TotalTime>
  <Words>671</Words>
  <Application>Microsoft Macintosh PowerPoint</Application>
  <PresentationFormat>Widescreen</PresentationFormat>
  <Paragraphs>54</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ACADEMY ENGRAVED LET PLAIN:1.0</vt:lpstr>
      <vt:lpstr>Al Tarikh</vt:lpstr>
      <vt:lpstr>Arial</vt:lpstr>
      <vt:lpstr>Calibri Light</vt:lpstr>
      <vt:lpstr>Helvetica</vt:lpstr>
      <vt:lpstr>Source Sans Pro</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12</cp:revision>
  <dcterms:created xsi:type="dcterms:W3CDTF">2022-11-04T15:21:01Z</dcterms:created>
  <dcterms:modified xsi:type="dcterms:W3CDTF">2022-11-04T17:51:57Z</dcterms:modified>
</cp:coreProperties>
</file>